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58" r:id="rId4"/>
    <p:sldId id="259" r:id="rId5"/>
    <p:sldId id="260" r:id="rId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7" d="100"/>
          <a:sy n="57" d="100"/>
        </p:scale>
        <p:origin x="744"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483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599"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b="0" i="0">
                <a:solidFill>
                  <a:schemeClr val="tx1"/>
                </a:solidFill>
              </a:defRPr>
            </a:lvl1pPr>
          </a:lstStyle>
          <a:p>
            <a:endParaRPr/>
          </a:p>
        </p:txBody>
      </p:sp>
      <p:sp>
        <p:nvSpPr>
          <p:cNvPr id="3" name="Holder 3"/>
          <p:cNvSpPr>
            <a:spLocks noGrp="1"/>
          </p:cNvSpPr>
          <p:nvPr>
            <p:ph type="body" idx="1"/>
          </p:nvPr>
        </p:nvSpPr>
        <p:spPr/>
        <p:txBody>
          <a:bodyPr lIns="0" tIns="0" rIns="0" bIns="0"/>
          <a:lstStyle>
            <a:lvl1pPr>
              <a:defRPr sz="4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b="0" i="0">
                <a:solidFill>
                  <a:schemeClr val="tx1"/>
                </a:solidFil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19"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b="0" i="0">
                <a:solidFill>
                  <a:schemeClr val="tx1"/>
                </a:solidFil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0"/>
                </a:moveTo>
                <a:lnTo>
                  <a:pt x="18287998" y="0"/>
                </a:lnTo>
                <a:lnTo>
                  <a:pt x="18287998" y="10286999"/>
                </a:lnTo>
                <a:lnTo>
                  <a:pt x="0" y="10286999"/>
                </a:lnTo>
                <a:lnTo>
                  <a:pt x="0" y="0"/>
                </a:lnTo>
                <a:close/>
              </a:path>
            </a:pathLst>
          </a:custGeom>
          <a:solidFill>
            <a:srgbClr val="FAF2E3"/>
          </a:solidFill>
        </p:spPr>
        <p:txBody>
          <a:bodyPr wrap="square" lIns="0" tIns="0" rIns="0" bIns="0" rtlCol="0"/>
          <a:lstStyle/>
          <a:p>
            <a:endParaRPr/>
          </a:p>
        </p:txBody>
      </p:sp>
      <p:sp>
        <p:nvSpPr>
          <p:cNvPr id="17" name="bk object 17"/>
          <p:cNvSpPr/>
          <p:nvPr/>
        </p:nvSpPr>
        <p:spPr>
          <a:xfrm>
            <a:off x="2898596" y="0"/>
            <a:ext cx="12601574" cy="102869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3"/>
            <a:ext cx="18288000" cy="10287000"/>
          </a:xfrm>
          <a:custGeom>
            <a:avLst/>
            <a:gdLst/>
            <a:ahLst/>
            <a:cxnLst/>
            <a:rect l="l" t="t" r="r" b="b"/>
            <a:pathLst>
              <a:path w="18288000" h="10287000">
                <a:moveTo>
                  <a:pt x="0" y="0"/>
                </a:moveTo>
                <a:lnTo>
                  <a:pt x="18287998" y="0"/>
                </a:lnTo>
                <a:lnTo>
                  <a:pt x="18287998" y="10286996"/>
                </a:lnTo>
                <a:lnTo>
                  <a:pt x="0" y="10286996"/>
                </a:lnTo>
                <a:lnTo>
                  <a:pt x="0" y="0"/>
                </a:lnTo>
              </a:path>
            </a:pathLst>
          </a:custGeom>
          <a:solidFill>
            <a:srgbClr val="FAF2E3"/>
          </a:solidFill>
        </p:spPr>
        <p:txBody>
          <a:bodyPr wrap="square" lIns="0" tIns="0" rIns="0" bIns="0" rtlCol="0"/>
          <a:lstStyle/>
          <a:p>
            <a:endParaRPr/>
          </a:p>
        </p:txBody>
      </p:sp>
      <p:sp>
        <p:nvSpPr>
          <p:cNvPr id="2" name="Holder 2"/>
          <p:cNvSpPr>
            <a:spLocks noGrp="1"/>
          </p:cNvSpPr>
          <p:nvPr>
            <p:ph type="title"/>
          </p:nvPr>
        </p:nvSpPr>
        <p:spPr>
          <a:xfrm>
            <a:off x="925325" y="243230"/>
            <a:ext cx="16437348" cy="7239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body" idx="1"/>
          </p:nvPr>
        </p:nvSpPr>
        <p:spPr>
          <a:xfrm>
            <a:off x="1662942" y="2272300"/>
            <a:ext cx="14962114" cy="6175375"/>
          </a:xfrm>
          <a:prstGeom prst="rect">
            <a:avLst/>
          </a:prstGeom>
        </p:spPr>
        <p:txBody>
          <a:bodyPr wrap="square" lIns="0" tIns="0" rIns="0" bIns="0">
            <a:spAutoFit/>
          </a:bodyPr>
          <a:lstStyle>
            <a:lvl1pPr>
              <a:defRPr sz="4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6217920" y="9566910"/>
            <a:ext cx="5852159"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9/2/2022</a:t>
            </a:fld>
            <a:endParaRPr lang="en-US"/>
          </a:p>
        </p:txBody>
      </p:sp>
      <p:sp>
        <p:nvSpPr>
          <p:cNvPr id="6" name="Holder 6"/>
          <p:cNvSpPr>
            <a:spLocks noGrp="1"/>
          </p:cNvSpPr>
          <p:nvPr>
            <p:ph type="sldNum" sz="quarter" idx="7"/>
          </p:nvPr>
        </p:nvSpPr>
        <p:spPr>
          <a:xfrm>
            <a:off x="13167360"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6981983" y="1121493"/>
            <a:ext cx="275590" cy="276225"/>
          </a:xfrm>
          <a:custGeom>
            <a:avLst/>
            <a:gdLst/>
            <a:ahLst/>
            <a:cxnLst/>
            <a:rect l="l" t="t" r="r" b="b"/>
            <a:pathLst>
              <a:path w="275590" h="276225">
                <a:moveTo>
                  <a:pt x="127863" y="275858"/>
                </a:moveTo>
                <a:lnTo>
                  <a:pt x="87082" y="266461"/>
                </a:lnTo>
                <a:lnTo>
                  <a:pt x="51917" y="245679"/>
                </a:lnTo>
                <a:lnTo>
                  <a:pt x="24356" y="215257"/>
                </a:lnTo>
                <a:lnTo>
                  <a:pt x="6388" y="176946"/>
                </a:lnTo>
                <a:lnTo>
                  <a:pt x="0" y="132491"/>
                </a:lnTo>
                <a:lnTo>
                  <a:pt x="1346" y="117968"/>
                </a:lnTo>
                <a:lnTo>
                  <a:pt x="13836" y="77556"/>
                </a:lnTo>
                <a:lnTo>
                  <a:pt x="37362" y="43523"/>
                </a:lnTo>
                <a:lnTo>
                  <a:pt x="69813" y="17978"/>
                </a:lnTo>
                <a:lnTo>
                  <a:pt x="109079" y="3032"/>
                </a:lnTo>
                <a:lnTo>
                  <a:pt x="138000" y="0"/>
                </a:lnTo>
                <a:lnTo>
                  <a:pt x="140831" y="28"/>
                </a:lnTo>
                <a:lnTo>
                  <a:pt x="181149" y="6982"/>
                </a:lnTo>
                <a:lnTo>
                  <a:pt x="216543" y="25291"/>
                </a:lnTo>
                <a:lnTo>
                  <a:pt x="245179" y="53674"/>
                </a:lnTo>
                <a:lnTo>
                  <a:pt x="265226" y="90852"/>
                </a:lnTo>
                <a:lnTo>
                  <a:pt x="274854" y="135543"/>
                </a:lnTo>
                <a:lnTo>
                  <a:pt x="275431" y="151888"/>
                </a:lnTo>
                <a:lnTo>
                  <a:pt x="273351" y="165634"/>
                </a:lnTo>
                <a:lnTo>
                  <a:pt x="259252" y="203720"/>
                </a:lnTo>
                <a:lnTo>
                  <a:pt x="234523" y="235603"/>
                </a:lnTo>
                <a:lnTo>
                  <a:pt x="200643" y="259383"/>
                </a:lnTo>
                <a:lnTo>
                  <a:pt x="159093" y="273164"/>
                </a:lnTo>
                <a:lnTo>
                  <a:pt x="127863" y="275858"/>
                </a:lnTo>
                <a:close/>
              </a:path>
            </a:pathLst>
          </a:custGeom>
          <a:solidFill>
            <a:srgbClr val="000000"/>
          </a:solidFill>
        </p:spPr>
        <p:txBody>
          <a:bodyPr wrap="square" lIns="0" tIns="0" rIns="0" bIns="0" rtlCol="0"/>
          <a:lstStyle/>
          <a:p>
            <a:endParaRPr/>
          </a:p>
        </p:txBody>
      </p:sp>
      <p:sp>
        <p:nvSpPr>
          <p:cNvPr id="4" name="object 4"/>
          <p:cNvSpPr/>
          <p:nvPr/>
        </p:nvSpPr>
        <p:spPr>
          <a:xfrm>
            <a:off x="16575606" y="1121493"/>
            <a:ext cx="275590" cy="276225"/>
          </a:xfrm>
          <a:custGeom>
            <a:avLst/>
            <a:gdLst/>
            <a:ahLst/>
            <a:cxnLst/>
            <a:rect l="l" t="t" r="r" b="b"/>
            <a:pathLst>
              <a:path w="275590" h="276225">
                <a:moveTo>
                  <a:pt x="127863" y="275858"/>
                </a:moveTo>
                <a:lnTo>
                  <a:pt x="87082" y="266461"/>
                </a:lnTo>
                <a:lnTo>
                  <a:pt x="51917" y="245679"/>
                </a:lnTo>
                <a:lnTo>
                  <a:pt x="24356" y="215257"/>
                </a:lnTo>
                <a:lnTo>
                  <a:pt x="6388" y="176946"/>
                </a:lnTo>
                <a:lnTo>
                  <a:pt x="0" y="132491"/>
                </a:lnTo>
                <a:lnTo>
                  <a:pt x="1346" y="117968"/>
                </a:lnTo>
                <a:lnTo>
                  <a:pt x="13836" y="77556"/>
                </a:lnTo>
                <a:lnTo>
                  <a:pt x="37362" y="43523"/>
                </a:lnTo>
                <a:lnTo>
                  <a:pt x="69813" y="17978"/>
                </a:lnTo>
                <a:lnTo>
                  <a:pt x="109079" y="3032"/>
                </a:lnTo>
                <a:lnTo>
                  <a:pt x="138000" y="0"/>
                </a:lnTo>
                <a:lnTo>
                  <a:pt x="140831" y="28"/>
                </a:lnTo>
                <a:lnTo>
                  <a:pt x="181149" y="6982"/>
                </a:lnTo>
                <a:lnTo>
                  <a:pt x="216543" y="25291"/>
                </a:lnTo>
                <a:lnTo>
                  <a:pt x="245179" y="53674"/>
                </a:lnTo>
                <a:lnTo>
                  <a:pt x="265226" y="90852"/>
                </a:lnTo>
                <a:lnTo>
                  <a:pt x="274854" y="135543"/>
                </a:lnTo>
                <a:lnTo>
                  <a:pt x="275431" y="151888"/>
                </a:lnTo>
                <a:lnTo>
                  <a:pt x="273351" y="165634"/>
                </a:lnTo>
                <a:lnTo>
                  <a:pt x="259252" y="203720"/>
                </a:lnTo>
                <a:lnTo>
                  <a:pt x="234523" y="235603"/>
                </a:lnTo>
                <a:lnTo>
                  <a:pt x="200643" y="259383"/>
                </a:lnTo>
                <a:lnTo>
                  <a:pt x="159093" y="273164"/>
                </a:lnTo>
                <a:lnTo>
                  <a:pt x="127863" y="275858"/>
                </a:lnTo>
                <a:close/>
              </a:path>
            </a:pathLst>
          </a:custGeom>
          <a:solidFill>
            <a:srgbClr val="000000"/>
          </a:solidFill>
        </p:spPr>
        <p:txBody>
          <a:bodyPr wrap="square" lIns="0" tIns="0" rIns="0" bIns="0" rtlCol="0"/>
          <a:lstStyle/>
          <a:p>
            <a:endParaRPr/>
          </a:p>
        </p:txBody>
      </p:sp>
      <p:sp>
        <p:nvSpPr>
          <p:cNvPr id="5" name="object 5"/>
          <p:cNvSpPr/>
          <p:nvPr/>
        </p:nvSpPr>
        <p:spPr>
          <a:xfrm>
            <a:off x="16169228" y="1121493"/>
            <a:ext cx="275590" cy="276225"/>
          </a:xfrm>
          <a:custGeom>
            <a:avLst/>
            <a:gdLst/>
            <a:ahLst/>
            <a:cxnLst/>
            <a:rect l="l" t="t" r="r" b="b"/>
            <a:pathLst>
              <a:path w="275590" h="276225">
                <a:moveTo>
                  <a:pt x="127863" y="275858"/>
                </a:moveTo>
                <a:lnTo>
                  <a:pt x="87082" y="266461"/>
                </a:lnTo>
                <a:lnTo>
                  <a:pt x="51917" y="245679"/>
                </a:lnTo>
                <a:lnTo>
                  <a:pt x="24356" y="215257"/>
                </a:lnTo>
                <a:lnTo>
                  <a:pt x="6388" y="176946"/>
                </a:lnTo>
                <a:lnTo>
                  <a:pt x="0" y="132491"/>
                </a:lnTo>
                <a:lnTo>
                  <a:pt x="1346" y="117968"/>
                </a:lnTo>
                <a:lnTo>
                  <a:pt x="13836" y="77556"/>
                </a:lnTo>
                <a:lnTo>
                  <a:pt x="37362" y="43523"/>
                </a:lnTo>
                <a:lnTo>
                  <a:pt x="69813" y="17978"/>
                </a:lnTo>
                <a:lnTo>
                  <a:pt x="109079" y="3032"/>
                </a:lnTo>
                <a:lnTo>
                  <a:pt x="138000" y="0"/>
                </a:lnTo>
                <a:lnTo>
                  <a:pt x="140831" y="28"/>
                </a:lnTo>
                <a:lnTo>
                  <a:pt x="181149" y="6982"/>
                </a:lnTo>
                <a:lnTo>
                  <a:pt x="216543" y="25291"/>
                </a:lnTo>
                <a:lnTo>
                  <a:pt x="245179" y="53674"/>
                </a:lnTo>
                <a:lnTo>
                  <a:pt x="265226" y="90852"/>
                </a:lnTo>
                <a:lnTo>
                  <a:pt x="274854" y="135543"/>
                </a:lnTo>
                <a:lnTo>
                  <a:pt x="275431" y="151888"/>
                </a:lnTo>
                <a:lnTo>
                  <a:pt x="273351" y="165634"/>
                </a:lnTo>
                <a:lnTo>
                  <a:pt x="259252" y="203720"/>
                </a:lnTo>
                <a:lnTo>
                  <a:pt x="234523" y="235603"/>
                </a:lnTo>
                <a:lnTo>
                  <a:pt x="200643" y="259383"/>
                </a:lnTo>
                <a:lnTo>
                  <a:pt x="159093" y="273164"/>
                </a:lnTo>
                <a:lnTo>
                  <a:pt x="127863" y="275858"/>
                </a:lnTo>
                <a:close/>
              </a:path>
            </a:pathLst>
          </a:custGeom>
          <a:solidFill>
            <a:srgbClr val="000000"/>
          </a:solidFill>
        </p:spPr>
        <p:txBody>
          <a:bodyPr wrap="square" lIns="0" tIns="0" rIns="0" bIns="0" rtlCol="0"/>
          <a:lstStyle/>
          <a:p>
            <a:endParaRPr/>
          </a:p>
        </p:txBody>
      </p:sp>
      <p:sp>
        <p:nvSpPr>
          <p:cNvPr id="6" name="object 6"/>
          <p:cNvSpPr/>
          <p:nvPr/>
        </p:nvSpPr>
        <p:spPr>
          <a:xfrm>
            <a:off x="1028812" y="8707195"/>
            <a:ext cx="275590" cy="276225"/>
          </a:xfrm>
          <a:custGeom>
            <a:avLst/>
            <a:gdLst/>
            <a:ahLst/>
            <a:cxnLst/>
            <a:rect l="l" t="t" r="r" b="b"/>
            <a:pathLst>
              <a:path w="275590" h="276225">
                <a:moveTo>
                  <a:pt x="127863" y="275858"/>
                </a:moveTo>
                <a:lnTo>
                  <a:pt x="87082" y="266461"/>
                </a:lnTo>
                <a:lnTo>
                  <a:pt x="51917" y="245679"/>
                </a:lnTo>
                <a:lnTo>
                  <a:pt x="24356" y="215257"/>
                </a:lnTo>
                <a:lnTo>
                  <a:pt x="6388" y="176946"/>
                </a:lnTo>
                <a:lnTo>
                  <a:pt x="0" y="132491"/>
                </a:lnTo>
                <a:lnTo>
                  <a:pt x="1346" y="117968"/>
                </a:lnTo>
                <a:lnTo>
                  <a:pt x="13836" y="77556"/>
                </a:lnTo>
                <a:lnTo>
                  <a:pt x="37362" y="43523"/>
                </a:lnTo>
                <a:lnTo>
                  <a:pt x="69813" y="17978"/>
                </a:lnTo>
                <a:lnTo>
                  <a:pt x="109079" y="3032"/>
                </a:lnTo>
                <a:lnTo>
                  <a:pt x="138000" y="0"/>
                </a:lnTo>
                <a:lnTo>
                  <a:pt x="140831" y="28"/>
                </a:lnTo>
                <a:lnTo>
                  <a:pt x="181149" y="6982"/>
                </a:lnTo>
                <a:lnTo>
                  <a:pt x="216543" y="25291"/>
                </a:lnTo>
                <a:lnTo>
                  <a:pt x="245179" y="53674"/>
                </a:lnTo>
                <a:lnTo>
                  <a:pt x="265226" y="90852"/>
                </a:lnTo>
                <a:lnTo>
                  <a:pt x="274854" y="135543"/>
                </a:lnTo>
                <a:lnTo>
                  <a:pt x="275431" y="151888"/>
                </a:lnTo>
                <a:lnTo>
                  <a:pt x="273351" y="165634"/>
                </a:lnTo>
                <a:lnTo>
                  <a:pt x="259252" y="203720"/>
                </a:lnTo>
                <a:lnTo>
                  <a:pt x="234523" y="235603"/>
                </a:lnTo>
                <a:lnTo>
                  <a:pt x="200643" y="259383"/>
                </a:lnTo>
                <a:lnTo>
                  <a:pt x="159093" y="273164"/>
                </a:lnTo>
                <a:lnTo>
                  <a:pt x="127863" y="275858"/>
                </a:lnTo>
                <a:close/>
              </a:path>
            </a:pathLst>
          </a:custGeom>
          <a:solidFill>
            <a:srgbClr val="000000"/>
          </a:solidFill>
        </p:spPr>
        <p:txBody>
          <a:bodyPr wrap="square" lIns="0" tIns="0" rIns="0" bIns="0" rtlCol="0"/>
          <a:lstStyle/>
          <a:p>
            <a:endParaRPr/>
          </a:p>
        </p:txBody>
      </p:sp>
      <p:sp>
        <p:nvSpPr>
          <p:cNvPr id="7" name="object 7"/>
          <p:cNvSpPr/>
          <p:nvPr/>
        </p:nvSpPr>
        <p:spPr>
          <a:xfrm>
            <a:off x="1502917" y="8707195"/>
            <a:ext cx="275590" cy="276225"/>
          </a:xfrm>
          <a:custGeom>
            <a:avLst/>
            <a:gdLst/>
            <a:ahLst/>
            <a:cxnLst/>
            <a:rect l="l" t="t" r="r" b="b"/>
            <a:pathLst>
              <a:path w="275589" h="276225">
                <a:moveTo>
                  <a:pt x="127863" y="275858"/>
                </a:moveTo>
                <a:lnTo>
                  <a:pt x="87082" y="266461"/>
                </a:lnTo>
                <a:lnTo>
                  <a:pt x="51917" y="245679"/>
                </a:lnTo>
                <a:lnTo>
                  <a:pt x="24356" y="215257"/>
                </a:lnTo>
                <a:lnTo>
                  <a:pt x="6388" y="176946"/>
                </a:lnTo>
                <a:lnTo>
                  <a:pt x="0" y="132491"/>
                </a:lnTo>
                <a:lnTo>
                  <a:pt x="1346" y="117968"/>
                </a:lnTo>
                <a:lnTo>
                  <a:pt x="13836" y="77556"/>
                </a:lnTo>
                <a:lnTo>
                  <a:pt x="37362" y="43523"/>
                </a:lnTo>
                <a:lnTo>
                  <a:pt x="69813" y="17978"/>
                </a:lnTo>
                <a:lnTo>
                  <a:pt x="109079" y="3032"/>
                </a:lnTo>
                <a:lnTo>
                  <a:pt x="138000" y="0"/>
                </a:lnTo>
                <a:lnTo>
                  <a:pt x="140831" y="28"/>
                </a:lnTo>
                <a:lnTo>
                  <a:pt x="181149" y="6982"/>
                </a:lnTo>
                <a:lnTo>
                  <a:pt x="216543" y="25291"/>
                </a:lnTo>
                <a:lnTo>
                  <a:pt x="245179" y="53674"/>
                </a:lnTo>
                <a:lnTo>
                  <a:pt x="265226" y="90852"/>
                </a:lnTo>
                <a:lnTo>
                  <a:pt x="274854" y="135543"/>
                </a:lnTo>
                <a:lnTo>
                  <a:pt x="275431" y="151888"/>
                </a:lnTo>
                <a:lnTo>
                  <a:pt x="273351" y="165634"/>
                </a:lnTo>
                <a:lnTo>
                  <a:pt x="259252" y="203720"/>
                </a:lnTo>
                <a:lnTo>
                  <a:pt x="234523" y="235603"/>
                </a:lnTo>
                <a:lnTo>
                  <a:pt x="200643" y="259383"/>
                </a:lnTo>
                <a:lnTo>
                  <a:pt x="159093" y="273164"/>
                </a:lnTo>
                <a:lnTo>
                  <a:pt x="127863" y="275858"/>
                </a:lnTo>
                <a:close/>
              </a:path>
            </a:pathLst>
          </a:custGeom>
          <a:solidFill>
            <a:srgbClr val="000000"/>
          </a:solidFill>
        </p:spPr>
        <p:txBody>
          <a:bodyPr wrap="square" lIns="0" tIns="0" rIns="0" bIns="0" rtlCol="0"/>
          <a:lstStyle/>
          <a:p>
            <a:endParaRPr/>
          </a:p>
        </p:txBody>
      </p:sp>
      <p:sp>
        <p:nvSpPr>
          <p:cNvPr id="8" name="object 8"/>
          <p:cNvSpPr/>
          <p:nvPr/>
        </p:nvSpPr>
        <p:spPr>
          <a:xfrm>
            <a:off x="1935037" y="8707195"/>
            <a:ext cx="275590" cy="276225"/>
          </a:xfrm>
          <a:custGeom>
            <a:avLst/>
            <a:gdLst/>
            <a:ahLst/>
            <a:cxnLst/>
            <a:rect l="l" t="t" r="r" b="b"/>
            <a:pathLst>
              <a:path w="275589" h="276225">
                <a:moveTo>
                  <a:pt x="127863" y="275858"/>
                </a:moveTo>
                <a:lnTo>
                  <a:pt x="87082" y="266461"/>
                </a:lnTo>
                <a:lnTo>
                  <a:pt x="51917" y="245679"/>
                </a:lnTo>
                <a:lnTo>
                  <a:pt x="24356" y="215257"/>
                </a:lnTo>
                <a:lnTo>
                  <a:pt x="6388" y="176946"/>
                </a:lnTo>
                <a:lnTo>
                  <a:pt x="0" y="132491"/>
                </a:lnTo>
                <a:lnTo>
                  <a:pt x="1346" y="117968"/>
                </a:lnTo>
                <a:lnTo>
                  <a:pt x="13836" y="77556"/>
                </a:lnTo>
                <a:lnTo>
                  <a:pt x="37362" y="43523"/>
                </a:lnTo>
                <a:lnTo>
                  <a:pt x="69813" y="17978"/>
                </a:lnTo>
                <a:lnTo>
                  <a:pt x="109079" y="3032"/>
                </a:lnTo>
                <a:lnTo>
                  <a:pt x="138000" y="0"/>
                </a:lnTo>
                <a:lnTo>
                  <a:pt x="140831" y="28"/>
                </a:lnTo>
                <a:lnTo>
                  <a:pt x="181149" y="6982"/>
                </a:lnTo>
                <a:lnTo>
                  <a:pt x="216543" y="25291"/>
                </a:lnTo>
                <a:lnTo>
                  <a:pt x="245179" y="53674"/>
                </a:lnTo>
                <a:lnTo>
                  <a:pt x="265226" y="90852"/>
                </a:lnTo>
                <a:lnTo>
                  <a:pt x="274854" y="135543"/>
                </a:lnTo>
                <a:lnTo>
                  <a:pt x="275431" y="151888"/>
                </a:lnTo>
                <a:lnTo>
                  <a:pt x="273351" y="165634"/>
                </a:lnTo>
                <a:lnTo>
                  <a:pt x="259252" y="203720"/>
                </a:lnTo>
                <a:lnTo>
                  <a:pt x="234523" y="235603"/>
                </a:lnTo>
                <a:lnTo>
                  <a:pt x="200643" y="259383"/>
                </a:lnTo>
                <a:lnTo>
                  <a:pt x="159093" y="273164"/>
                </a:lnTo>
                <a:lnTo>
                  <a:pt x="127863" y="275858"/>
                </a:lnTo>
                <a:close/>
              </a:path>
            </a:pathLst>
          </a:custGeom>
          <a:solidFill>
            <a:srgbClr val="000000"/>
          </a:solidFill>
        </p:spPr>
        <p:txBody>
          <a:bodyPr wrap="square" lIns="0" tIns="0" rIns="0" bIns="0" rtlCol="0"/>
          <a:lstStyle/>
          <a:p>
            <a:endParaRPr/>
          </a:p>
        </p:txBody>
      </p:sp>
      <p:sp>
        <p:nvSpPr>
          <p:cNvPr id="9" name="TextBox 8">
            <a:extLst>
              <a:ext uri="{FF2B5EF4-FFF2-40B4-BE49-F238E27FC236}">
                <a16:creationId xmlns:a16="http://schemas.microsoft.com/office/drawing/2014/main" id="{4F9D301A-21BD-C434-F5C3-B8FBC6DE3328}"/>
              </a:ext>
            </a:extLst>
          </p:cNvPr>
          <p:cNvSpPr txBox="1"/>
          <p:nvPr/>
        </p:nvSpPr>
        <p:spPr>
          <a:xfrm>
            <a:off x="-729398" y="1259605"/>
            <a:ext cx="19746796" cy="5201424"/>
          </a:xfrm>
          <a:prstGeom prst="rect">
            <a:avLst/>
          </a:prstGeom>
          <a:noFill/>
        </p:spPr>
        <p:txBody>
          <a:bodyPr wrap="square" rtlCol="0">
            <a:spAutoFit/>
          </a:bodyPr>
          <a:lstStyle/>
          <a:p>
            <a:pPr algn="ctr"/>
            <a:r>
              <a:rPr lang="en-PH" sz="14400" spc="600" dirty="0">
                <a:latin typeface="Monotype Corsiva" panose="03010101010201010101" pitchFamily="66" charset="0"/>
              </a:rPr>
              <a:t>Project Title</a:t>
            </a:r>
          </a:p>
          <a:p>
            <a:pPr algn="ctr"/>
            <a:endParaRPr lang="en-PH" sz="10000" spc="600" dirty="0"/>
          </a:p>
          <a:p>
            <a:pPr algn="ctr"/>
            <a:r>
              <a:rPr lang="en-PH" sz="8800" b="1" spc="-300" dirty="0">
                <a:latin typeface="Bahnschrift SemiCondensed" panose="020B0502040204020203" pitchFamily="34" charset="0"/>
              </a:rPr>
              <a:t>HOTEL RESERVATION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61940" y="0"/>
            <a:ext cx="10626058" cy="10286998"/>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776379" y="452823"/>
            <a:ext cx="10908030" cy="698500"/>
          </a:xfrm>
          <a:prstGeom prst="rect">
            <a:avLst/>
          </a:prstGeom>
        </p:spPr>
        <p:txBody>
          <a:bodyPr vert="horz" wrap="square" lIns="0" tIns="0" rIns="0" bIns="0" rtlCol="0">
            <a:spAutoFit/>
          </a:bodyPr>
          <a:lstStyle/>
          <a:p>
            <a:pPr marL="12700">
              <a:lnSpc>
                <a:spcPct val="100000"/>
              </a:lnSpc>
              <a:tabLst>
                <a:tab pos="628650" algn="l"/>
                <a:tab pos="1258570" algn="l"/>
                <a:tab pos="1884045" algn="l"/>
                <a:tab pos="2412365" algn="l"/>
                <a:tab pos="3018790" algn="l"/>
                <a:tab pos="3637279" algn="l"/>
                <a:tab pos="4692650" algn="l"/>
                <a:tab pos="5327015" algn="l"/>
                <a:tab pos="5933440" algn="l"/>
                <a:tab pos="6543675" algn="l"/>
                <a:tab pos="7162800" algn="l"/>
                <a:tab pos="7792720" algn="l"/>
                <a:tab pos="8274684" algn="l"/>
                <a:tab pos="8890635" algn="l"/>
                <a:tab pos="9488805" algn="l"/>
                <a:tab pos="9970770" algn="l"/>
                <a:tab pos="10596245" algn="l"/>
              </a:tabLst>
            </a:pPr>
            <a:r>
              <a:rPr sz="5500" spc="-1580" dirty="0">
                <a:latin typeface="Arial"/>
                <a:cs typeface="Arial"/>
              </a:rPr>
              <a:t>P	</a:t>
            </a:r>
            <a:r>
              <a:rPr sz="5500" spc="-1789" dirty="0">
                <a:latin typeface="Arial"/>
                <a:cs typeface="Arial"/>
              </a:rPr>
              <a:t>R	</a:t>
            </a:r>
            <a:r>
              <a:rPr sz="5500" spc="-2140" dirty="0">
                <a:latin typeface="Arial"/>
                <a:cs typeface="Arial"/>
              </a:rPr>
              <a:t>O	</a:t>
            </a:r>
            <a:r>
              <a:rPr sz="5500" spc="-1350" dirty="0">
                <a:latin typeface="Arial"/>
                <a:cs typeface="Arial"/>
              </a:rPr>
              <a:t>J	</a:t>
            </a:r>
            <a:r>
              <a:rPr sz="5500" spc="-1655" dirty="0">
                <a:latin typeface="Arial"/>
                <a:cs typeface="Arial"/>
              </a:rPr>
              <a:t>E	</a:t>
            </a:r>
            <a:r>
              <a:rPr sz="5500" spc="-1870" dirty="0">
                <a:latin typeface="Arial"/>
                <a:cs typeface="Arial"/>
              </a:rPr>
              <a:t>C	</a:t>
            </a:r>
            <a:r>
              <a:rPr sz="5500" spc="-1415" dirty="0">
                <a:latin typeface="Arial"/>
                <a:cs typeface="Arial"/>
              </a:rPr>
              <a:t>T	</a:t>
            </a:r>
            <a:r>
              <a:rPr sz="5500" spc="-1750" dirty="0">
                <a:latin typeface="Arial"/>
                <a:cs typeface="Arial"/>
              </a:rPr>
              <a:t>D	</a:t>
            </a:r>
            <a:r>
              <a:rPr sz="5500" spc="-1655" dirty="0">
                <a:latin typeface="Arial"/>
                <a:cs typeface="Arial"/>
              </a:rPr>
              <a:t>E	</a:t>
            </a:r>
            <a:r>
              <a:rPr sz="5500" spc="-1614" dirty="0">
                <a:latin typeface="Arial"/>
                <a:cs typeface="Arial"/>
              </a:rPr>
              <a:t>S	</a:t>
            </a:r>
            <a:r>
              <a:rPr sz="5500" spc="-1870" dirty="0">
                <a:latin typeface="Arial"/>
                <a:cs typeface="Arial"/>
              </a:rPr>
              <a:t>C	</a:t>
            </a:r>
            <a:r>
              <a:rPr sz="5500" spc="-1789" dirty="0">
                <a:latin typeface="Arial"/>
                <a:cs typeface="Arial"/>
              </a:rPr>
              <a:t>R	</a:t>
            </a:r>
            <a:r>
              <a:rPr sz="5500" spc="-490" dirty="0">
                <a:latin typeface="Arial"/>
                <a:cs typeface="Arial"/>
              </a:rPr>
              <a:t>I	</a:t>
            </a:r>
            <a:r>
              <a:rPr sz="5500" spc="-1580" dirty="0">
                <a:latin typeface="Arial"/>
                <a:cs typeface="Arial"/>
              </a:rPr>
              <a:t>P	</a:t>
            </a:r>
            <a:r>
              <a:rPr sz="5500" spc="-1415" dirty="0">
                <a:latin typeface="Arial"/>
                <a:cs typeface="Arial"/>
              </a:rPr>
              <a:t>T	</a:t>
            </a:r>
            <a:r>
              <a:rPr sz="5500" spc="-490" dirty="0">
                <a:latin typeface="Arial"/>
                <a:cs typeface="Arial"/>
              </a:rPr>
              <a:t>I	</a:t>
            </a:r>
            <a:r>
              <a:rPr sz="5500" spc="-2140" dirty="0">
                <a:latin typeface="Arial"/>
                <a:cs typeface="Arial"/>
              </a:rPr>
              <a:t>O	</a:t>
            </a:r>
            <a:r>
              <a:rPr sz="5500" spc="-1630" dirty="0">
                <a:latin typeface="Arial"/>
                <a:cs typeface="Arial"/>
              </a:rPr>
              <a:t>N</a:t>
            </a:r>
            <a:endParaRPr sz="5500">
              <a:latin typeface="Arial"/>
              <a:cs typeface="Arial"/>
            </a:endParaRPr>
          </a:p>
        </p:txBody>
      </p:sp>
      <p:sp>
        <p:nvSpPr>
          <p:cNvPr id="4" name="object 4"/>
          <p:cNvSpPr txBox="1">
            <a:spLocks noGrp="1"/>
          </p:cNvSpPr>
          <p:nvPr>
            <p:ph type="body" idx="1"/>
          </p:nvPr>
        </p:nvSpPr>
        <p:spPr>
          <a:prstGeom prst="rect">
            <a:avLst/>
          </a:prstGeom>
        </p:spPr>
        <p:txBody>
          <a:bodyPr vert="horz" wrap="square" lIns="0" tIns="0" rIns="0" bIns="0" rtlCol="0">
            <a:spAutoFit/>
          </a:bodyPr>
          <a:lstStyle/>
          <a:p>
            <a:pPr marL="316865" marR="309880" algn="ctr">
              <a:lnSpc>
                <a:spcPct val="132800"/>
              </a:lnSpc>
              <a:tabLst>
                <a:tab pos="1841500" algn="l"/>
                <a:tab pos="4279900" algn="l"/>
                <a:tab pos="5803900" algn="l"/>
                <a:tab pos="6718300" algn="l"/>
                <a:tab pos="7327900" algn="l"/>
                <a:tab pos="9156700" algn="l"/>
                <a:tab pos="9766300" algn="l"/>
                <a:tab pos="10680700" algn="l"/>
                <a:tab pos="14034135" algn="l"/>
              </a:tabLst>
            </a:pPr>
            <a:r>
              <a:rPr dirty="0"/>
              <a:t>This	project	aims	to	develop	safe	processing	of reservations	through	a	hotel's	operation.</a:t>
            </a:r>
          </a:p>
          <a:p>
            <a:pPr marL="12065" marR="5080" indent="-635" algn="ctr">
              <a:lnSpc>
                <a:spcPct val="132800"/>
              </a:lnSpc>
              <a:tabLst>
                <a:tab pos="2146300" algn="l"/>
                <a:tab pos="2451100" algn="l"/>
                <a:tab pos="2755900" algn="l"/>
                <a:tab pos="3060700" algn="l"/>
                <a:tab pos="3365500" algn="l"/>
                <a:tab pos="3670300" algn="l"/>
                <a:tab pos="3975100" algn="l"/>
                <a:tab pos="4279900" algn="l"/>
                <a:tab pos="5194300" algn="l"/>
                <a:tab pos="5499100" algn="l"/>
                <a:tab pos="5803900" algn="l"/>
                <a:tab pos="6413500" algn="l"/>
                <a:tab pos="7023100" algn="l"/>
                <a:tab pos="7327900" algn="l"/>
                <a:tab pos="7632700" algn="l"/>
                <a:tab pos="8242300" algn="l"/>
                <a:tab pos="8547100" algn="l"/>
                <a:tab pos="8851900" algn="l"/>
                <a:tab pos="9461500" algn="l"/>
                <a:tab pos="9766300" algn="l"/>
                <a:tab pos="10375900" algn="l"/>
                <a:tab pos="10681335" algn="l"/>
                <a:tab pos="11595735" algn="l"/>
                <a:tab pos="12205335" algn="l"/>
                <a:tab pos="13119735" algn="l"/>
                <a:tab pos="13729335" algn="l"/>
              </a:tabLst>
            </a:pPr>
            <a:r>
              <a:rPr dirty="0"/>
              <a:t>Technology	is	essential	for	hotel	managers	and owners	to	expand	their	operations	and	generate reservations	over	time,	and	it	can	help	them	with various	resources	to	the	hotel.	Accommodation provider	is	a	must	have	in	a	hotel	reservation</a:t>
            </a:r>
          </a:p>
          <a:p>
            <a:pPr marR="296545" algn="ctr">
              <a:lnSpc>
                <a:spcPct val="100000"/>
              </a:lnSpc>
              <a:spcBef>
                <a:spcPts val="1575"/>
              </a:spcBef>
            </a:pPr>
            <a:r>
              <a:rPr dirty="0"/>
              <a:t>system.</a:t>
            </a:r>
          </a:p>
        </p:txBody>
      </p:sp>
      <p:sp>
        <p:nvSpPr>
          <p:cNvPr id="5" name="object 5"/>
          <p:cNvSpPr/>
          <p:nvPr/>
        </p:nvSpPr>
        <p:spPr>
          <a:xfrm>
            <a:off x="581415" y="6157948"/>
            <a:ext cx="2552699" cy="309803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5164762" y="1031079"/>
            <a:ext cx="2657474" cy="323108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38140" y="764225"/>
            <a:ext cx="9549859" cy="9522774"/>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53136" y="243230"/>
            <a:ext cx="5301615" cy="723900"/>
          </a:xfrm>
          <a:prstGeom prst="rect">
            <a:avLst/>
          </a:prstGeom>
        </p:spPr>
        <p:txBody>
          <a:bodyPr vert="horz" wrap="square" lIns="0" tIns="0" rIns="0" bIns="0" rtlCol="0">
            <a:spAutoFit/>
          </a:bodyPr>
          <a:lstStyle/>
          <a:p>
            <a:pPr marL="12700">
              <a:lnSpc>
                <a:spcPct val="100000"/>
              </a:lnSpc>
              <a:tabLst>
                <a:tab pos="622935" algn="l"/>
                <a:tab pos="1220470" algn="l"/>
                <a:tab pos="1854200" algn="l"/>
                <a:tab pos="2452370" algn="l"/>
                <a:tab pos="3058160" algn="l"/>
                <a:tab pos="3785235" algn="l"/>
                <a:tab pos="4391660" algn="l"/>
                <a:tab pos="5039360" algn="l"/>
              </a:tabLst>
            </a:pPr>
            <a:r>
              <a:rPr sz="5500" spc="-1614" dirty="0">
                <a:latin typeface="Arial"/>
                <a:cs typeface="Arial"/>
              </a:rPr>
              <a:t>S	</a:t>
            </a:r>
            <a:r>
              <a:rPr sz="5500" spc="-1415" dirty="0">
                <a:latin typeface="Arial"/>
                <a:cs typeface="Arial"/>
              </a:rPr>
              <a:t>T	</a:t>
            </a:r>
            <a:r>
              <a:rPr sz="5500" spc="-1435" dirty="0">
                <a:latin typeface="Arial"/>
                <a:cs typeface="Arial"/>
              </a:rPr>
              <a:t>A	</a:t>
            </a:r>
            <a:r>
              <a:rPr sz="5500" spc="-1415" dirty="0">
                <a:latin typeface="Arial"/>
                <a:cs typeface="Arial"/>
              </a:rPr>
              <a:t>T	</a:t>
            </a:r>
            <a:r>
              <a:rPr sz="5500" spc="-1655" dirty="0">
                <a:latin typeface="Arial"/>
                <a:cs typeface="Arial"/>
              </a:rPr>
              <a:t>E	</a:t>
            </a:r>
            <a:r>
              <a:rPr sz="5500" spc="-1650" dirty="0">
                <a:latin typeface="Arial"/>
                <a:cs typeface="Arial"/>
              </a:rPr>
              <a:t>M	</a:t>
            </a:r>
            <a:r>
              <a:rPr sz="5500" spc="-1655" dirty="0">
                <a:latin typeface="Arial"/>
                <a:cs typeface="Arial"/>
              </a:rPr>
              <a:t>E	</a:t>
            </a:r>
            <a:r>
              <a:rPr sz="5500" spc="-1630" dirty="0">
                <a:latin typeface="Arial"/>
                <a:cs typeface="Arial"/>
              </a:rPr>
              <a:t>N	</a:t>
            </a:r>
            <a:r>
              <a:rPr sz="5500" spc="-1415" dirty="0">
                <a:latin typeface="Arial"/>
                <a:cs typeface="Arial"/>
              </a:rPr>
              <a:t>T</a:t>
            </a:r>
            <a:endParaRPr sz="5500">
              <a:latin typeface="Arial"/>
              <a:cs typeface="Arial"/>
            </a:endParaRPr>
          </a:p>
        </p:txBody>
      </p:sp>
      <p:sp>
        <p:nvSpPr>
          <p:cNvPr id="4" name="object 4"/>
          <p:cNvSpPr txBox="1"/>
          <p:nvPr/>
        </p:nvSpPr>
        <p:spPr>
          <a:xfrm>
            <a:off x="6535484" y="243230"/>
            <a:ext cx="8082915" cy="723900"/>
          </a:xfrm>
          <a:prstGeom prst="rect">
            <a:avLst/>
          </a:prstGeom>
        </p:spPr>
        <p:txBody>
          <a:bodyPr vert="horz" wrap="square" lIns="0" tIns="0" rIns="0" bIns="0" rtlCol="0">
            <a:spAutoFit/>
          </a:bodyPr>
          <a:lstStyle/>
          <a:p>
            <a:pPr marL="12700">
              <a:lnSpc>
                <a:spcPct val="100000"/>
              </a:lnSpc>
              <a:tabLst>
                <a:tab pos="638175" algn="l"/>
                <a:tab pos="1685289" algn="l"/>
                <a:tab pos="2282825" algn="l"/>
                <a:tab pos="2930525" algn="l"/>
                <a:tab pos="3994150" algn="l"/>
                <a:tab pos="4610735" algn="l"/>
                <a:tab pos="5240655" algn="l"/>
                <a:tab pos="5866130" algn="l"/>
                <a:tab pos="6499225" algn="l"/>
                <a:tab pos="7085330" algn="l"/>
                <a:tab pos="7691120" algn="l"/>
              </a:tabLst>
            </a:pPr>
            <a:r>
              <a:rPr sz="5500" spc="-2140" dirty="0">
                <a:latin typeface="Arial"/>
                <a:cs typeface="Arial"/>
              </a:rPr>
              <a:t>O	</a:t>
            </a:r>
            <a:r>
              <a:rPr sz="5500" spc="-1480" dirty="0">
                <a:latin typeface="Arial"/>
                <a:cs typeface="Arial"/>
              </a:rPr>
              <a:t>F	</a:t>
            </a:r>
            <a:r>
              <a:rPr sz="5500" spc="-1415" dirty="0">
                <a:latin typeface="Arial"/>
                <a:cs typeface="Arial"/>
              </a:rPr>
              <a:t>T	</a:t>
            </a:r>
            <a:r>
              <a:rPr sz="5500" spc="-1630" dirty="0">
                <a:latin typeface="Arial"/>
                <a:cs typeface="Arial"/>
              </a:rPr>
              <a:t>H	</a:t>
            </a:r>
            <a:r>
              <a:rPr sz="5500" spc="-1655" dirty="0">
                <a:latin typeface="Arial"/>
                <a:cs typeface="Arial"/>
              </a:rPr>
              <a:t>E	</a:t>
            </a:r>
            <a:r>
              <a:rPr sz="5500" spc="-1580" dirty="0">
                <a:latin typeface="Arial"/>
                <a:cs typeface="Arial"/>
              </a:rPr>
              <a:t>P	</a:t>
            </a:r>
            <a:r>
              <a:rPr sz="5500" spc="-1789" dirty="0">
                <a:latin typeface="Arial"/>
                <a:cs typeface="Arial"/>
              </a:rPr>
              <a:t>R	</a:t>
            </a:r>
            <a:r>
              <a:rPr sz="5500" spc="-2140" dirty="0">
                <a:latin typeface="Arial"/>
                <a:cs typeface="Arial"/>
              </a:rPr>
              <a:t>O	</a:t>
            </a:r>
            <a:r>
              <a:rPr sz="5500" spc="-1470" dirty="0">
                <a:latin typeface="Arial"/>
                <a:cs typeface="Arial"/>
              </a:rPr>
              <a:t>B	</a:t>
            </a:r>
            <a:r>
              <a:rPr sz="5500" spc="-1225" dirty="0">
                <a:latin typeface="Arial"/>
                <a:cs typeface="Arial"/>
              </a:rPr>
              <a:t>L	</a:t>
            </a:r>
            <a:r>
              <a:rPr sz="5500" spc="-1655" dirty="0">
                <a:latin typeface="Arial"/>
                <a:cs typeface="Arial"/>
              </a:rPr>
              <a:t>E	</a:t>
            </a:r>
            <a:r>
              <a:rPr sz="5500" spc="-1650" dirty="0">
                <a:latin typeface="Arial"/>
                <a:cs typeface="Arial"/>
              </a:rPr>
              <a:t>M</a:t>
            </a:r>
            <a:endParaRPr sz="5500">
              <a:latin typeface="Arial"/>
              <a:cs typeface="Arial"/>
            </a:endParaRPr>
          </a:p>
        </p:txBody>
      </p:sp>
      <p:sp>
        <p:nvSpPr>
          <p:cNvPr id="5" name="object 5"/>
          <p:cNvSpPr/>
          <p:nvPr/>
        </p:nvSpPr>
        <p:spPr>
          <a:xfrm>
            <a:off x="1868041" y="1799750"/>
            <a:ext cx="200025" cy="200025"/>
          </a:xfrm>
          <a:custGeom>
            <a:avLst/>
            <a:gdLst/>
            <a:ahLst/>
            <a:cxnLst/>
            <a:rect l="l" t="t" r="r" b="b"/>
            <a:pathLst>
              <a:path w="200025" h="200025">
                <a:moveTo>
                  <a:pt x="106579" y="200024"/>
                </a:moveTo>
                <a:lnTo>
                  <a:pt x="93445" y="200024"/>
                </a:lnTo>
                <a:lnTo>
                  <a:pt x="86941" y="199384"/>
                </a:lnTo>
                <a:lnTo>
                  <a:pt x="49908" y="186818"/>
                </a:lnTo>
                <a:lnTo>
                  <a:pt x="20503" y="161036"/>
                </a:lnTo>
                <a:lnTo>
                  <a:pt x="3202" y="125964"/>
                </a:lnTo>
                <a:lnTo>
                  <a:pt x="0" y="106579"/>
                </a:lnTo>
                <a:lnTo>
                  <a:pt x="0" y="93445"/>
                </a:lnTo>
                <a:lnTo>
                  <a:pt x="10125" y="55672"/>
                </a:lnTo>
                <a:lnTo>
                  <a:pt x="33936" y="24649"/>
                </a:lnTo>
                <a:lnTo>
                  <a:pt x="67806" y="5099"/>
                </a:lnTo>
                <a:lnTo>
                  <a:pt x="93445" y="0"/>
                </a:lnTo>
                <a:lnTo>
                  <a:pt x="106579" y="0"/>
                </a:lnTo>
                <a:lnTo>
                  <a:pt x="144352" y="10126"/>
                </a:lnTo>
                <a:lnTo>
                  <a:pt x="175375" y="33936"/>
                </a:lnTo>
                <a:lnTo>
                  <a:pt x="194925" y="67806"/>
                </a:lnTo>
                <a:lnTo>
                  <a:pt x="200024" y="93445"/>
                </a:lnTo>
                <a:lnTo>
                  <a:pt x="200024" y="106579"/>
                </a:lnTo>
                <a:lnTo>
                  <a:pt x="189898" y="144352"/>
                </a:lnTo>
                <a:lnTo>
                  <a:pt x="166088" y="175375"/>
                </a:lnTo>
                <a:lnTo>
                  <a:pt x="132218" y="194924"/>
                </a:lnTo>
                <a:lnTo>
                  <a:pt x="106579" y="200024"/>
                </a:lnTo>
                <a:close/>
              </a:path>
            </a:pathLst>
          </a:custGeom>
          <a:solidFill>
            <a:srgbClr val="000000"/>
          </a:solidFill>
        </p:spPr>
        <p:txBody>
          <a:bodyPr wrap="square" lIns="0" tIns="0" rIns="0" bIns="0" rtlCol="0"/>
          <a:lstStyle/>
          <a:p>
            <a:endParaRPr/>
          </a:p>
        </p:txBody>
      </p:sp>
      <p:sp>
        <p:nvSpPr>
          <p:cNvPr id="6" name="object 6"/>
          <p:cNvSpPr/>
          <p:nvPr/>
        </p:nvSpPr>
        <p:spPr>
          <a:xfrm>
            <a:off x="1868041" y="3723800"/>
            <a:ext cx="200025" cy="200025"/>
          </a:xfrm>
          <a:custGeom>
            <a:avLst/>
            <a:gdLst/>
            <a:ahLst/>
            <a:cxnLst/>
            <a:rect l="l" t="t" r="r" b="b"/>
            <a:pathLst>
              <a:path w="200025" h="200025">
                <a:moveTo>
                  <a:pt x="106579" y="200024"/>
                </a:moveTo>
                <a:lnTo>
                  <a:pt x="93445" y="200024"/>
                </a:lnTo>
                <a:lnTo>
                  <a:pt x="86941" y="199384"/>
                </a:lnTo>
                <a:lnTo>
                  <a:pt x="49908" y="186817"/>
                </a:lnTo>
                <a:lnTo>
                  <a:pt x="20503" y="161036"/>
                </a:lnTo>
                <a:lnTo>
                  <a:pt x="3202" y="125964"/>
                </a:lnTo>
                <a:lnTo>
                  <a:pt x="0" y="106579"/>
                </a:lnTo>
                <a:lnTo>
                  <a:pt x="0" y="93445"/>
                </a:lnTo>
                <a:lnTo>
                  <a:pt x="10125" y="55672"/>
                </a:lnTo>
                <a:lnTo>
                  <a:pt x="33936" y="24649"/>
                </a:lnTo>
                <a:lnTo>
                  <a:pt x="67806" y="5099"/>
                </a:lnTo>
                <a:lnTo>
                  <a:pt x="93445" y="0"/>
                </a:lnTo>
                <a:lnTo>
                  <a:pt x="106579" y="0"/>
                </a:lnTo>
                <a:lnTo>
                  <a:pt x="144352" y="10125"/>
                </a:lnTo>
                <a:lnTo>
                  <a:pt x="175375" y="33936"/>
                </a:lnTo>
                <a:lnTo>
                  <a:pt x="194925" y="67806"/>
                </a:lnTo>
                <a:lnTo>
                  <a:pt x="200024" y="93445"/>
                </a:lnTo>
                <a:lnTo>
                  <a:pt x="200024" y="106579"/>
                </a:lnTo>
                <a:lnTo>
                  <a:pt x="189898" y="144352"/>
                </a:lnTo>
                <a:lnTo>
                  <a:pt x="166088" y="175375"/>
                </a:lnTo>
                <a:lnTo>
                  <a:pt x="132218" y="194924"/>
                </a:lnTo>
                <a:lnTo>
                  <a:pt x="106579" y="200024"/>
                </a:lnTo>
                <a:close/>
              </a:path>
            </a:pathLst>
          </a:custGeom>
          <a:solidFill>
            <a:srgbClr val="000000"/>
          </a:solidFill>
        </p:spPr>
        <p:txBody>
          <a:bodyPr wrap="square" lIns="0" tIns="0" rIns="0" bIns="0" rtlCol="0"/>
          <a:lstStyle/>
          <a:p>
            <a:endParaRPr/>
          </a:p>
        </p:txBody>
      </p:sp>
      <p:sp>
        <p:nvSpPr>
          <p:cNvPr id="7" name="object 7"/>
          <p:cNvSpPr/>
          <p:nvPr/>
        </p:nvSpPr>
        <p:spPr>
          <a:xfrm>
            <a:off x="377236" y="5910618"/>
            <a:ext cx="2752724" cy="3345221"/>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5226022" y="1637781"/>
            <a:ext cx="6693534" cy="1154430"/>
          </a:xfrm>
          <a:prstGeom prst="rect">
            <a:avLst/>
          </a:prstGeom>
        </p:spPr>
        <p:txBody>
          <a:bodyPr vert="horz" wrap="square" lIns="0" tIns="0" rIns="0" bIns="0" rtlCol="0">
            <a:spAutoFit/>
          </a:bodyPr>
          <a:lstStyle/>
          <a:p>
            <a:pPr marL="2345690">
              <a:lnSpc>
                <a:spcPct val="100000"/>
              </a:lnSpc>
            </a:pPr>
            <a:r>
              <a:rPr sz="4500" dirty="0">
                <a:latin typeface="Courier New"/>
                <a:cs typeface="Courier New"/>
              </a:rPr>
              <a:t>Efficiency</a:t>
            </a:r>
            <a:endParaRPr sz="4500">
              <a:latin typeface="Courier New"/>
              <a:cs typeface="Courier New"/>
            </a:endParaRPr>
          </a:p>
          <a:p>
            <a:pPr marL="12700">
              <a:lnSpc>
                <a:spcPct val="100000"/>
              </a:lnSpc>
              <a:spcBef>
                <a:spcPts val="1400"/>
              </a:spcBef>
              <a:tabLst>
                <a:tab pos="583565" algn="l"/>
                <a:tab pos="2488565" algn="l"/>
                <a:tab pos="3441065" algn="l"/>
                <a:tab pos="4584065" algn="l"/>
                <a:tab pos="5917565" algn="l"/>
              </a:tabLst>
            </a:pPr>
            <a:r>
              <a:rPr sz="2500" dirty="0">
                <a:latin typeface="Courier New"/>
                <a:cs typeface="Courier New"/>
              </a:rPr>
              <a:t>by	incorrect	data	might	affect	your</a:t>
            </a:r>
            <a:endParaRPr sz="2500">
              <a:latin typeface="Courier New"/>
              <a:cs typeface="Courier New"/>
            </a:endParaRPr>
          </a:p>
        </p:txBody>
      </p:sp>
      <p:sp>
        <p:nvSpPr>
          <p:cNvPr id="9" name="object 9"/>
          <p:cNvSpPr txBox="1"/>
          <p:nvPr/>
        </p:nvSpPr>
        <p:spPr>
          <a:xfrm>
            <a:off x="5702250" y="2954040"/>
            <a:ext cx="6884034" cy="1205230"/>
          </a:xfrm>
          <a:prstGeom prst="rect">
            <a:avLst/>
          </a:prstGeom>
        </p:spPr>
        <p:txBody>
          <a:bodyPr vert="horz" wrap="square" lIns="0" tIns="0" rIns="0" bIns="0" rtlCol="0">
            <a:spAutoFit/>
          </a:bodyPr>
          <a:lstStyle/>
          <a:p>
            <a:pPr marL="12700">
              <a:lnSpc>
                <a:spcPct val="100000"/>
              </a:lnSpc>
              <a:tabLst>
                <a:tab pos="1155065" algn="l"/>
                <a:tab pos="2107565" algn="l"/>
                <a:tab pos="4965065" algn="l"/>
                <a:tab pos="5536565" algn="l"/>
              </a:tabLst>
            </a:pPr>
            <a:r>
              <a:rPr sz="2500" dirty="0">
                <a:latin typeface="Courier New"/>
                <a:cs typeface="Courier New"/>
              </a:rPr>
              <a:t>front	desk	representative	or	manager</a:t>
            </a:r>
            <a:endParaRPr sz="2500">
              <a:latin typeface="Courier New"/>
              <a:cs typeface="Courier New"/>
            </a:endParaRPr>
          </a:p>
          <a:p>
            <a:pPr marL="840740">
              <a:lnSpc>
                <a:spcPct val="100000"/>
              </a:lnSpc>
              <a:spcBef>
                <a:spcPts val="1375"/>
              </a:spcBef>
            </a:pPr>
            <a:r>
              <a:rPr sz="4500" dirty="0">
                <a:latin typeface="Courier New"/>
                <a:cs typeface="Courier New"/>
              </a:rPr>
              <a:t>Third-Party Scams</a:t>
            </a:r>
            <a:endParaRPr sz="4500">
              <a:latin typeface="Courier New"/>
              <a:cs typeface="Courier New"/>
            </a:endParaRPr>
          </a:p>
        </p:txBody>
      </p:sp>
      <p:sp>
        <p:nvSpPr>
          <p:cNvPr id="10" name="object 10"/>
          <p:cNvSpPr txBox="1"/>
          <p:nvPr/>
        </p:nvSpPr>
        <p:spPr>
          <a:xfrm>
            <a:off x="5673080" y="5990706"/>
            <a:ext cx="7570470" cy="596900"/>
          </a:xfrm>
          <a:prstGeom prst="rect">
            <a:avLst/>
          </a:prstGeom>
        </p:spPr>
        <p:txBody>
          <a:bodyPr vert="horz" wrap="square" lIns="0" tIns="0" rIns="0" bIns="0" rtlCol="0">
            <a:spAutoFit/>
          </a:bodyPr>
          <a:lstStyle/>
          <a:p>
            <a:pPr marL="12700">
              <a:lnSpc>
                <a:spcPct val="100000"/>
              </a:lnSpc>
            </a:pPr>
            <a:r>
              <a:rPr sz="4500" dirty="0">
                <a:latin typeface="Courier New"/>
                <a:cs typeface="Courier New"/>
              </a:rPr>
              <a:t>Reservation processing</a:t>
            </a:r>
            <a:endParaRPr sz="4500">
              <a:latin typeface="Courier New"/>
              <a:cs typeface="Courier New"/>
            </a:endParaRPr>
          </a:p>
        </p:txBody>
      </p:sp>
      <p:sp>
        <p:nvSpPr>
          <p:cNvPr id="11" name="object 11"/>
          <p:cNvSpPr txBox="1"/>
          <p:nvPr/>
        </p:nvSpPr>
        <p:spPr>
          <a:xfrm>
            <a:off x="1797000" y="2449215"/>
            <a:ext cx="1931035" cy="342900"/>
          </a:xfrm>
          <a:prstGeom prst="rect">
            <a:avLst/>
          </a:prstGeom>
        </p:spPr>
        <p:txBody>
          <a:bodyPr vert="horz" wrap="square" lIns="0" tIns="0" rIns="0" bIns="0" rtlCol="0">
            <a:spAutoFit/>
          </a:bodyPr>
          <a:lstStyle/>
          <a:p>
            <a:pPr marL="12700">
              <a:lnSpc>
                <a:spcPct val="100000"/>
              </a:lnSpc>
              <a:tabLst>
                <a:tab pos="774065" algn="l"/>
              </a:tabLst>
            </a:pPr>
            <a:r>
              <a:rPr sz="2500" dirty="0">
                <a:latin typeface="Courier New"/>
                <a:cs typeface="Courier New"/>
              </a:rPr>
              <a:t>The	strain</a:t>
            </a:r>
            <a:endParaRPr sz="2500">
              <a:latin typeface="Courier New"/>
              <a:cs typeface="Courier New"/>
            </a:endParaRPr>
          </a:p>
        </p:txBody>
      </p:sp>
      <p:sp>
        <p:nvSpPr>
          <p:cNvPr id="12" name="object 12"/>
          <p:cNvSpPr txBox="1"/>
          <p:nvPr/>
        </p:nvSpPr>
        <p:spPr>
          <a:xfrm>
            <a:off x="3892514" y="2449215"/>
            <a:ext cx="1169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caused</a:t>
            </a:r>
            <a:endParaRPr sz="2500">
              <a:latin typeface="Courier New"/>
              <a:cs typeface="Courier New"/>
            </a:endParaRPr>
          </a:p>
        </p:txBody>
      </p:sp>
      <p:sp>
        <p:nvSpPr>
          <p:cNvPr id="13" name="object 13"/>
          <p:cNvSpPr txBox="1"/>
          <p:nvPr/>
        </p:nvSpPr>
        <p:spPr>
          <a:xfrm>
            <a:off x="12084065" y="2449215"/>
            <a:ext cx="1550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customer</a:t>
            </a:r>
            <a:endParaRPr sz="2500">
              <a:latin typeface="Courier New"/>
              <a:cs typeface="Courier New"/>
            </a:endParaRPr>
          </a:p>
        </p:txBody>
      </p:sp>
      <p:sp>
        <p:nvSpPr>
          <p:cNvPr id="14" name="object 14"/>
          <p:cNvSpPr txBox="1"/>
          <p:nvPr/>
        </p:nvSpPr>
        <p:spPr>
          <a:xfrm>
            <a:off x="13798574" y="2449215"/>
            <a:ext cx="1359535" cy="342900"/>
          </a:xfrm>
          <a:prstGeom prst="rect">
            <a:avLst/>
          </a:prstGeom>
        </p:spPr>
        <p:txBody>
          <a:bodyPr vert="horz" wrap="square" lIns="0" tIns="0" rIns="0" bIns="0" rtlCol="0">
            <a:spAutoFit/>
          </a:bodyPr>
          <a:lstStyle/>
          <a:p>
            <a:pPr marL="12700">
              <a:lnSpc>
                <a:spcPct val="100000"/>
              </a:lnSpc>
              <a:tabLst>
                <a:tab pos="583565" algn="l"/>
              </a:tabLst>
            </a:pPr>
            <a:r>
              <a:rPr sz="2500" dirty="0">
                <a:latin typeface="Courier New"/>
                <a:cs typeface="Courier New"/>
              </a:rPr>
              <a:t>as	well</a:t>
            </a:r>
            <a:endParaRPr sz="2500">
              <a:latin typeface="Courier New"/>
              <a:cs typeface="Courier New"/>
            </a:endParaRPr>
          </a:p>
        </p:txBody>
      </p:sp>
      <p:sp>
        <p:nvSpPr>
          <p:cNvPr id="15" name="object 15"/>
          <p:cNvSpPr txBox="1"/>
          <p:nvPr/>
        </p:nvSpPr>
        <p:spPr>
          <a:xfrm>
            <a:off x="15322584" y="2449215"/>
            <a:ext cx="1169035" cy="342900"/>
          </a:xfrm>
          <a:prstGeom prst="rect">
            <a:avLst/>
          </a:prstGeom>
        </p:spPr>
        <p:txBody>
          <a:bodyPr vert="horz" wrap="square" lIns="0" tIns="0" rIns="0" bIns="0" rtlCol="0">
            <a:spAutoFit/>
          </a:bodyPr>
          <a:lstStyle/>
          <a:p>
            <a:pPr marL="12700">
              <a:lnSpc>
                <a:spcPct val="100000"/>
              </a:lnSpc>
              <a:tabLst>
                <a:tab pos="583565" algn="l"/>
              </a:tabLst>
            </a:pPr>
            <a:r>
              <a:rPr sz="2500" dirty="0">
                <a:latin typeface="Courier New"/>
                <a:cs typeface="Courier New"/>
              </a:rPr>
              <a:t>as	the</a:t>
            </a:r>
            <a:endParaRPr sz="2500">
              <a:latin typeface="Courier New"/>
              <a:cs typeface="Courier New"/>
            </a:endParaRPr>
          </a:p>
        </p:txBody>
      </p:sp>
      <p:sp>
        <p:nvSpPr>
          <p:cNvPr id="16" name="object 16"/>
          <p:cNvSpPr txBox="1"/>
          <p:nvPr/>
        </p:nvSpPr>
        <p:spPr>
          <a:xfrm>
            <a:off x="2082750" y="4373265"/>
            <a:ext cx="8217534" cy="342900"/>
          </a:xfrm>
          <a:prstGeom prst="rect">
            <a:avLst/>
          </a:prstGeom>
        </p:spPr>
        <p:txBody>
          <a:bodyPr vert="horz" wrap="square" lIns="0" tIns="0" rIns="0" bIns="0" rtlCol="0">
            <a:spAutoFit/>
          </a:bodyPr>
          <a:lstStyle/>
          <a:p>
            <a:pPr marL="12700">
              <a:lnSpc>
                <a:spcPct val="100000"/>
              </a:lnSpc>
              <a:tabLst>
                <a:tab pos="1536065" algn="l"/>
                <a:tab pos="2298065" algn="l"/>
                <a:tab pos="4393565" algn="l"/>
                <a:tab pos="4965065" algn="l"/>
                <a:tab pos="5727065" algn="l"/>
                <a:tab pos="6298565" algn="l"/>
                <a:tab pos="6870065" algn="l"/>
              </a:tabLst>
            </a:pPr>
            <a:r>
              <a:rPr sz="2500" dirty="0">
                <a:latin typeface="Courier New"/>
                <a:cs typeface="Courier New"/>
              </a:rPr>
              <a:t>Knowing	how	unpleasant	it	can	be	to	welcome</a:t>
            </a:r>
            <a:endParaRPr sz="2500">
              <a:latin typeface="Courier New"/>
              <a:cs typeface="Courier New"/>
            </a:endParaRPr>
          </a:p>
        </p:txBody>
      </p:sp>
      <p:sp>
        <p:nvSpPr>
          <p:cNvPr id="17" name="object 17"/>
          <p:cNvSpPr txBox="1"/>
          <p:nvPr/>
        </p:nvSpPr>
        <p:spPr>
          <a:xfrm>
            <a:off x="10464803" y="4373265"/>
            <a:ext cx="2121535" cy="342900"/>
          </a:xfrm>
          <a:prstGeom prst="rect">
            <a:avLst/>
          </a:prstGeom>
        </p:spPr>
        <p:txBody>
          <a:bodyPr vert="horz" wrap="square" lIns="0" tIns="0" rIns="0" bIns="0" rtlCol="0">
            <a:spAutoFit/>
          </a:bodyPr>
          <a:lstStyle/>
          <a:p>
            <a:pPr marL="12700">
              <a:lnSpc>
                <a:spcPct val="100000"/>
              </a:lnSpc>
              <a:tabLst>
                <a:tab pos="393065" algn="l"/>
                <a:tab pos="1536065" algn="l"/>
              </a:tabLst>
            </a:pPr>
            <a:r>
              <a:rPr sz="2500" dirty="0">
                <a:latin typeface="Courier New"/>
                <a:cs typeface="Courier New"/>
              </a:rPr>
              <a:t>a	guest	who</a:t>
            </a:r>
            <a:endParaRPr sz="2500">
              <a:latin typeface="Courier New"/>
              <a:cs typeface="Courier New"/>
            </a:endParaRPr>
          </a:p>
        </p:txBody>
      </p:sp>
      <p:sp>
        <p:nvSpPr>
          <p:cNvPr id="18" name="object 18"/>
          <p:cNvSpPr txBox="1"/>
          <p:nvPr/>
        </p:nvSpPr>
        <p:spPr>
          <a:xfrm>
            <a:off x="12750817" y="4373265"/>
            <a:ext cx="1359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thought</a:t>
            </a:r>
            <a:endParaRPr sz="2500">
              <a:latin typeface="Courier New"/>
              <a:cs typeface="Courier New"/>
            </a:endParaRPr>
          </a:p>
        </p:txBody>
      </p:sp>
      <p:sp>
        <p:nvSpPr>
          <p:cNvPr id="19" name="object 19"/>
          <p:cNvSpPr txBox="1"/>
          <p:nvPr/>
        </p:nvSpPr>
        <p:spPr>
          <a:xfrm>
            <a:off x="14274826" y="4373265"/>
            <a:ext cx="2312035" cy="847725"/>
          </a:xfrm>
          <a:prstGeom prst="rect">
            <a:avLst/>
          </a:prstGeom>
        </p:spPr>
        <p:txBody>
          <a:bodyPr vert="horz" wrap="square" lIns="0" tIns="0" rIns="0" bIns="0" rtlCol="0">
            <a:spAutoFit/>
          </a:bodyPr>
          <a:lstStyle/>
          <a:p>
            <a:pPr marL="12700" marR="5080">
              <a:lnSpc>
                <a:spcPct val="132500"/>
              </a:lnSpc>
              <a:tabLst>
                <a:tab pos="964565" algn="l"/>
                <a:tab pos="1726564" algn="l"/>
              </a:tabLst>
            </a:pPr>
            <a:r>
              <a:rPr sz="2500" dirty="0">
                <a:latin typeface="Courier New"/>
                <a:cs typeface="Courier New"/>
              </a:rPr>
              <a:t>they	had	a unauthorized</a:t>
            </a:r>
            <a:endParaRPr sz="2500">
              <a:latin typeface="Courier New"/>
              <a:cs typeface="Courier New"/>
            </a:endParaRPr>
          </a:p>
        </p:txBody>
      </p:sp>
      <p:sp>
        <p:nvSpPr>
          <p:cNvPr id="20" name="object 20"/>
          <p:cNvSpPr txBox="1"/>
          <p:nvPr/>
        </p:nvSpPr>
        <p:spPr>
          <a:xfrm>
            <a:off x="1701750" y="4878089"/>
            <a:ext cx="9360535" cy="847725"/>
          </a:xfrm>
          <a:prstGeom prst="rect">
            <a:avLst/>
          </a:prstGeom>
        </p:spPr>
        <p:txBody>
          <a:bodyPr vert="horz" wrap="square" lIns="0" tIns="0" rIns="0" bIns="0" rtlCol="0">
            <a:spAutoFit/>
          </a:bodyPr>
          <a:lstStyle/>
          <a:p>
            <a:pPr marL="12700">
              <a:lnSpc>
                <a:spcPct val="100000"/>
              </a:lnSpc>
              <a:tabLst>
                <a:tab pos="2298065" algn="l"/>
                <a:tab pos="3060065" algn="l"/>
                <a:tab pos="3822065" algn="l"/>
                <a:tab pos="6870065" algn="l"/>
                <a:tab pos="8204200" algn="l"/>
              </a:tabLst>
            </a:pPr>
            <a:r>
              <a:rPr sz="2500" dirty="0">
                <a:latin typeface="Courier New"/>
                <a:cs typeface="Courier New"/>
              </a:rPr>
              <a:t>reservation	but	had	unintentionally	fallen	victim</a:t>
            </a:r>
            <a:endParaRPr sz="2500">
              <a:latin typeface="Courier New"/>
              <a:cs typeface="Courier New"/>
            </a:endParaRPr>
          </a:p>
          <a:p>
            <a:pPr marL="6108065">
              <a:lnSpc>
                <a:spcPct val="100000"/>
              </a:lnSpc>
              <a:spcBef>
                <a:spcPts val="975"/>
              </a:spcBef>
              <a:tabLst>
                <a:tab pos="7632065" algn="l"/>
              </a:tabLst>
            </a:pPr>
            <a:r>
              <a:rPr sz="2500" dirty="0">
                <a:latin typeface="Courier New"/>
                <a:cs typeface="Courier New"/>
              </a:rPr>
              <a:t>booking	site.</a:t>
            </a:r>
            <a:endParaRPr sz="2500">
              <a:latin typeface="Courier New"/>
              <a:cs typeface="Courier New"/>
            </a:endParaRPr>
          </a:p>
        </p:txBody>
      </p:sp>
      <p:sp>
        <p:nvSpPr>
          <p:cNvPr id="21" name="object 21"/>
          <p:cNvSpPr txBox="1"/>
          <p:nvPr/>
        </p:nvSpPr>
        <p:spPr>
          <a:xfrm>
            <a:off x="11226810" y="4878089"/>
            <a:ext cx="2883535" cy="342900"/>
          </a:xfrm>
          <a:prstGeom prst="rect">
            <a:avLst/>
          </a:prstGeom>
        </p:spPr>
        <p:txBody>
          <a:bodyPr vert="horz" wrap="square" lIns="0" tIns="0" rIns="0" bIns="0" rtlCol="0">
            <a:spAutoFit/>
          </a:bodyPr>
          <a:lstStyle/>
          <a:p>
            <a:pPr marL="12700">
              <a:lnSpc>
                <a:spcPct val="100000"/>
              </a:lnSpc>
              <a:tabLst>
                <a:tab pos="583565" algn="l"/>
                <a:tab pos="964565" algn="l"/>
                <a:tab pos="1917064" algn="l"/>
                <a:tab pos="2488565" algn="l"/>
              </a:tabLst>
            </a:pPr>
            <a:r>
              <a:rPr sz="2500" dirty="0">
                <a:latin typeface="Courier New"/>
                <a:cs typeface="Courier New"/>
              </a:rPr>
              <a:t>to	a	scam	on	an</a:t>
            </a:r>
            <a:endParaRPr sz="2500">
              <a:latin typeface="Courier New"/>
              <a:cs typeface="Courier New"/>
            </a:endParaRPr>
          </a:p>
        </p:txBody>
      </p:sp>
      <p:sp>
        <p:nvSpPr>
          <p:cNvPr id="22" name="object 22"/>
          <p:cNvSpPr txBox="1"/>
          <p:nvPr/>
        </p:nvSpPr>
        <p:spPr>
          <a:xfrm>
            <a:off x="1987500" y="6802139"/>
            <a:ext cx="2693035" cy="342900"/>
          </a:xfrm>
          <a:prstGeom prst="rect">
            <a:avLst/>
          </a:prstGeom>
        </p:spPr>
        <p:txBody>
          <a:bodyPr vert="horz" wrap="square" lIns="0" tIns="0" rIns="0" bIns="0" rtlCol="0">
            <a:spAutoFit/>
          </a:bodyPr>
          <a:lstStyle/>
          <a:p>
            <a:pPr marL="12700">
              <a:lnSpc>
                <a:spcPct val="100000"/>
              </a:lnSpc>
              <a:tabLst>
                <a:tab pos="774065" algn="l"/>
                <a:tab pos="2298065" algn="l"/>
              </a:tabLst>
            </a:pPr>
            <a:r>
              <a:rPr sz="2500" dirty="0">
                <a:latin typeface="Courier New"/>
                <a:cs typeface="Courier New"/>
              </a:rPr>
              <a:t>The	process	of</a:t>
            </a:r>
            <a:endParaRPr sz="2500">
              <a:latin typeface="Courier New"/>
              <a:cs typeface="Courier New"/>
            </a:endParaRPr>
          </a:p>
        </p:txBody>
      </p:sp>
      <p:sp>
        <p:nvSpPr>
          <p:cNvPr id="23" name="object 23"/>
          <p:cNvSpPr txBox="1"/>
          <p:nvPr/>
        </p:nvSpPr>
        <p:spPr>
          <a:xfrm>
            <a:off x="4845019" y="6802139"/>
            <a:ext cx="8217534" cy="342900"/>
          </a:xfrm>
          <a:prstGeom prst="rect">
            <a:avLst/>
          </a:prstGeom>
        </p:spPr>
        <p:txBody>
          <a:bodyPr vert="horz" wrap="square" lIns="0" tIns="0" rIns="0" bIns="0" rtlCol="0">
            <a:spAutoFit/>
          </a:bodyPr>
          <a:lstStyle/>
          <a:p>
            <a:pPr marL="12700">
              <a:lnSpc>
                <a:spcPct val="100000"/>
              </a:lnSpc>
              <a:tabLst>
                <a:tab pos="774065" algn="l"/>
                <a:tab pos="3060065" algn="l"/>
                <a:tab pos="4203065" algn="l"/>
                <a:tab pos="4774565" algn="l"/>
                <a:tab pos="6679565" algn="l"/>
              </a:tabLst>
            </a:pPr>
            <a:r>
              <a:rPr sz="2500" dirty="0">
                <a:latin typeface="Courier New"/>
                <a:cs typeface="Courier New"/>
              </a:rPr>
              <a:t>the	reservation	needs	an	immediate	outcome.</a:t>
            </a:r>
            <a:endParaRPr sz="2500">
              <a:latin typeface="Courier New"/>
              <a:cs typeface="Courier New"/>
            </a:endParaRPr>
          </a:p>
        </p:txBody>
      </p:sp>
      <p:sp>
        <p:nvSpPr>
          <p:cNvPr id="24" name="object 24"/>
          <p:cNvSpPr txBox="1"/>
          <p:nvPr/>
        </p:nvSpPr>
        <p:spPr>
          <a:xfrm>
            <a:off x="13227070" y="6802139"/>
            <a:ext cx="3074035" cy="342900"/>
          </a:xfrm>
          <a:prstGeom prst="rect">
            <a:avLst/>
          </a:prstGeom>
        </p:spPr>
        <p:txBody>
          <a:bodyPr vert="horz" wrap="square" lIns="0" tIns="0" rIns="0" bIns="0" rtlCol="0">
            <a:spAutoFit/>
          </a:bodyPr>
          <a:lstStyle/>
          <a:p>
            <a:pPr marL="12700">
              <a:lnSpc>
                <a:spcPct val="100000"/>
              </a:lnSpc>
              <a:tabLst>
                <a:tab pos="774065" algn="l"/>
                <a:tab pos="2107565" algn="l"/>
                <a:tab pos="2869565" algn="l"/>
              </a:tabLst>
            </a:pPr>
            <a:r>
              <a:rPr sz="2500" dirty="0">
                <a:latin typeface="Courier New"/>
                <a:cs typeface="Courier New"/>
              </a:rPr>
              <a:t>The	system	has	a</a:t>
            </a:r>
            <a:endParaRPr sz="2500">
              <a:latin typeface="Courier New"/>
              <a:cs typeface="Courier New"/>
            </a:endParaRPr>
          </a:p>
        </p:txBody>
      </p:sp>
      <p:sp>
        <p:nvSpPr>
          <p:cNvPr id="25" name="object 25"/>
          <p:cNvSpPr txBox="1"/>
          <p:nvPr/>
        </p:nvSpPr>
        <p:spPr>
          <a:xfrm>
            <a:off x="2463750" y="7306964"/>
            <a:ext cx="1740535" cy="342900"/>
          </a:xfrm>
          <a:prstGeom prst="rect">
            <a:avLst/>
          </a:prstGeom>
        </p:spPr>
        <p:txBody>
          <a:bodyPr vert="horz" wrap="square" lIns="0" tIns="0" rIns="0" bIns="0" rtlCol="0">
            <a:spAutoFit/>
          </a:bodyPr>
          <a:lstStyle/>
          <a:p>
            <a:pPr marL="12700">
              <a:lnSpc>
                <a:spcPct val="100000"/>
              </a:lnSpc>
              <a:tabLst>
                <a:tab pos="1345565" algn="l"/>
              </a:tabLst>
            </a:pPr>
            <a:r>
              <a:rPr sz="2500" dirty="0">
                <a:latin typeface="Courier New"/>
                <a:cs typeface="Courier New"/>
              </a:rPr>
              <a:t>method	of</a:t>
            </a:r>
            <a:endParaRPr sz="2500">
              <a:latin typeface="Courier New"/>
              <a:cs typeface="Courier New"/>
            </a:endParaRPr>
          </a:p>
        </p:txBody>
      </p:sp>
      <p:sp>
        <p:nvSpPr>
          <p:cNvPr id="26" name="object 26"/>
          <p:cNvSpPr txBox="1"/>
          <p:nvPr/>
        </p:nvSpPr>
        <p:spPr>
          <a:xfrm>
            <a:off x="4368763" y="7306964"/>
            <a:ext cx="8217534" cy="847725"/>
          </a:xfrm>
          <a:prstGeom prst="rect">
            <a:avLst/>
          </a:prstGeom>
        </p:spPr>
        <p:txBody>
          <a:bodyPr vert="horz" wrap="square" lIns="0" tIns="0" rIns="0" bIns="0" rtlCol="0">
            <a:spAutoFit/>
          </a:bodyPr>
          <a:lstStyle/>
          <a:p>
            <a:pPr marL="12700">
              <a:lnSpc>
                <a:spcPct val="100000"/>
              </a:lnSpc>
              <a:tabLst>
                <a:tab pos="2488565" algn="l"/>
                <a:tab pos="3631565" algn="l"/>
                <a:tab pos="4203065" algn="l"/>
                <a:tab pos="5727065" algn="l"/>
                <a:tab pos="6679565" algn="l"/>
              </a:tabLst>
            </a:pPr>
            <a:r>
              <a:rPr sz="2500" dirty="0">
                <a:latin typeface="Courier New"/>
                <a:cs typeface="Courier New"/>
              </a:rPr>
              <a:t>transforming	data,	or	details	that	involves</a:t>
            </a:r>
            <a:endParaRPr sz="2500">
              <a:latin typeface="Courier New"/>
              <a:cs typeface="Courier New"/>
            </a:endParaRPr>
          </a:p>
          <a:p>
            <a:pPr marL="3536315">
              <a:lnSpc>
                <a:spcPct val="100000"/>
              </a:lnSpc>
              <a:spcBef>
                <a:spcPts val="975"/>
              </a:spcBef>
            </a:pPr>
            <a:r>
              <a:rPr sz="2500" dirty="0">
                <a:latin typeface="Courier New"/>
                <a:cs typeface="Courier New"/>
              </a:rPr>
              <a:t>computation.</a:t>
            </a:r>
            <a:endParaRPr sz="2500">
              <a:latin typeface="Courier New"/>
              <a:cs typeface="Courier New"/>
            </a:endParaRPr>
          </a:p>
        </p:txBody>
      </p:sp>
      <p:sp>
        <p:nvSpPr>
          <p:cNvPr id="27" name="object 27"/>
          <p:cNvSpPr txBox="1"/>
          <p:nvPr/>
        </p:nvSpPr>
        <p:spPr>
          <a:xfrm>
            <a:off x="12750815" y="7306964"/>
            <a:ext cx="3074035" cy="342900"/>
          </a:xfrm>
          <a:prstGeom prst="rect">
            <a:avLst/>
          </a:prstGeom>
        </p:spPr>
        <p:txBody>
          <a:bodyPr vert="horz" wrap="square" lIns="0" tIns="0" rIns="0" bIns="0" rtlCol="0">
            <a:spAutoFit/>
          </a:bodyPr>
          <a:lstStyle/>
          <a:p>
            <a:pPr marL="12700">
              <a:lnSpc>
                <a:spcPct val="100000"/>
              </a:lnSpc>
              <a:tabLst>
                <a:tab pos="2488565" algn="l"/>
              </a:tabLst>
            </a:pPr>
            <a:r>
              <a:rPr sz="2500" dirty="0">
                <a:latin typeface="Courier New"/>
                <a:cs typeface="Courier New"/>
              </a:rPr>
              <a:t>calculation,	and</a:t>
            </a:r>
            <a:endParaRPr sz="2500">
              <a:latin typeface="Courier New"/>
              <a:cs typeface="Courier New"/>
            </a:endParaRPr>
          </a:p>
        </p:txBody>
      </p:sp>
      <p:sp>
        <p:nvSpPr>
          <p:cNvPr id="28" name="object 28"/>
          <p:cNvSpPr/>
          <p:nvPr/>
        </p:nvSpPr>
        <p:spPr>
          <a:xfrm>
            <a:off x="15093001" y="1115400"/>
            <a:ext cx="2657474" cy="323108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15884" y="93267"/>
            <a:ext cx="9672115" cy="101937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4461799" y="825505"/>
            <a:ext cx="3381374" cy="4105294"/>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818037" y="243227"/>
            <a:ext cx="3363595" cy="723900"/>
          </a:xfrm>
          <a:prstGeom prst="rect">
            <a:avLst/>
          </a:prstGeom>
        </p:spPr>
        <p:txBody>
          <a:bodyPr vert="horz" wrap="square" lIns="0" tIns="0" rIns="0" bIns="0" rtlCol="0">
            <a:spAutoFit/>
          </a:bodyPr>
          <a:lstStyle/>
          <a:p>
            <a:pPr marL="12700">
              <a:lnSpc>
                <a:spcPct val="100000"/>
              </a:lnSpc>
              <a:tabLst>
                <a:tab pos="610235" algn="l"/>
                <a:tab pos="1243965" algn="l"/>
                <a:tab pos="1873885" algn="l"/>
                <a:tab pos="2495550" algn="l"/>
                <a:tab pos="3101975" algn="l"/>
              </a:tabLst>
            </a:pPr>
            <a:r>
              <a:rPr sz="5500" spc="-1415" dirty="0">
                <a:latin typeface="Arial"/>
                <a:cs typeface="Arial"/>
              </a:rPr>
              <a:t>T	</a:t>
            </a:r>
            <a:r>
              <a:rPr sz="5500" spc="-1435" dirty="0">
                <a:latin typeface="Arial"/>
                <a:cs typeface="Arial"/>
              </a:rPr>
              <a:t>A	</a:t>
            </a:r>
            <a:r>
              <a:rPr sz="5500" spc="-1789" dirty="0">
                <a:latin typeface="Arial"/>
                <a:cs typeface="Arial"/>
              </a:rPr>
              <a:t>R	</a:t>
            </a:r>
            <a:r>
              <a:rPr sz="5500" spc="-2140" dirty="0">
                <a:latin typeface="Arial"/>
                <a:cs typeface="Arial"/>
              </a:rPr>
              <a:t>G	</a:t>
            </a:r>
            <a:r>
              <a:rPr sz="5500" spc="-1655" dirty="0">
                <a:latin typeface="Arial"/>
                <a:cs typeface="Arial"/>
              </a:rPr>
              <a:t>E	</a:t>
            </a:r>
            <a:r>
              <a:rPr sz="5500" spc="-1415" dirty="0">
                <a:latin typeface="Arial"/>
                <a:cs typeface="Arial"/>
              </a:rPr>
              <a:t>T</a:t>
            </a:r>
            <a:endParaRPr sz="5500">
              <a:latin typeface="Arial"/>
              <a:cs typeface="Arial"/>
            </a:endParaRPr>
          </a:p>
        </p:txBody>
      </p:sp>
      <p:sp>
        <p:nvSpPr>
          <p:cNvPr id="5" name="object 5"/>
          <p:cNvSpPr/>
          <p:nvPr/>
        </p:nvSpPr>
        <p:spPr>
          <a:xfrm>
            <a:off x="384579" y="5945064"/>
            <a:ext cx="3381374" cy="410529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2422359" y="1585224"/>
            <a:ext cx="200025" cy="200025"/>
          </a:xfrm>
          <a:custGeom>
            <a:avLst/>
            <a:gdLst/>
            <a:ahLst/>
            <a:cxnLst/>
            <a:rect l="l" t="t" r="r" b="b"/>
            <a:pathLst>
              <a:path w="200025" h="200025">
                <a:moveTo>
                  <a:pt x="106579" y="200024"/>
                </a:moveTo>
                <a:lnTo>
                  <a:pt x="93445" y="200024"/>
                </a:lnTo>
                <a:lnTo>
                  <a:pt x="86941" y="199384"/>
                </a:lnTo>
                <a:lnTo>
                  <a:pt x="49908" y="186818"/>
                </a:lnTo>
                <a:lnTo>
                  <a:pt x="20503" y="161036"/>
                </a:lnTo>
                <a:lnTo>
                  <a:pt x="3202" y="125964"/>
                </a:lnTo>
                <a:lnTo>
                  <a:pt x="0" y="106579"/>
                </a:lnTo>
                <a:lnTo>
                  <a:pt x="0" y="93445"/>
                </a:lnTo>
                <a:lnTo>
                  <a:pt x="10125" y="55672"/>
                </a:lnTo>
                <a:lnTo>
                  <a:pt x="33936" y="24649"/>
                </a:lnTo>
                <a:lnTo>
                  <a:pt x="67806" y="5099"/>
                </a:lnTo>
                <a:lnTo>
                  <a:pt x="93445" y="0"/>
                </a:lnTo>
                <a:lnTo>
                  <a:pt x="106579" y="0"/>
                </a:lnTo>
                <a:lnTo>
                  <a:pt x="144352" y="10126"/>
                </a:lnTo>
                <a:lnTo>
                  <a:pt x="175375" y="33936"/>
                </a:lnTo>
                <a:lnTo>
                  <a:pt x="194925" y="67806"/>
                </a:lnTo>
                <a:lnTo>
                  <a:pt x="200024" y="93445"/>
                </a:lnTo>
                <a:lnTo>
                  <a:pt x="200024" y="106579"/>
                </a:lnTo>
                <a:lnTo>
                  <a:pt x="189898" y="144352"/>
                </a:lnTo>
                <a:lnTo>
                  <a:pt x="166088" y="175375"/>
                </a:lnTo>
                <a:lnTo>
                  <a:pt x="132218" y="194924"/>
                </a:lnTo>
                <a:lnTo>
                  <a:pt x="106579" y="200024"/>
                </a:lnTo>
                <a:close/>
              </a:path>
            </a:pathLst>
          </a:custGeom>
          <a:solidFill>
            <a:srgbClr val="000000"/>
          </a:solidFill>
        </p:spPr>
        <p:txBody>
          <a:bodyPr wrap="square" lIns="0" tIns="0" rIns="0" bIns="0" rtlCol="0"/>
          <a:lstStyle/>
          <a:p>
            <a:endParaRPr/>
          </a:p>
        </p:txBody>
      </p:sp>
      <p:sp>
        <p:nvSpPr>
          <p:cNvPr id="7" name="object 7"/>
          <p:cNvSpPr txBox="1"/>
          <p:nvPr/>
        </p:nvSpPr>
        <p:spPr>
          <a:xfrm>
            <a:off x="4962812" y="243227"/>
            <a:ext cx="5484495" cy="1777364"/>
          </a:xfrm>
          <a:prstGeom prst="rect">
            <a:avLst/>
          </a:prstGeom>
        </p:spPr>
        <p:txBody>
          <a:bodyPr vert="horz" wrap="square" lIns="0" tIns="0" rIns="0" bIns="0" rtlCol="0">
            <a:spAutoFit/>
          </a:bodyPr>
          <a:lstStyle/>
          <a:p>
            <a:pPr marL="12700">
              <a:lnSpc>
                <a:spcPct val="100000"/>
              </a:lnSpc>
              <a:tabLst>
                <a:tab pos="639445" algn="l"/>
                <a:tab pos="1250315" algn="l"/>
                <a:tab pos="1856105" algn="l"/>
                <a:tab pos="2486025" algn="l"/>
                <a:tab pos="3101975" algn="l"/>
              </a:tabLst>
            </a:pPr>
            <a:r>
              <a:rPr sz="5500" spc="-1789" dirty="0">
                <a:latin typeface="Arial"/>
                <a:cs typeface="Arial"/>
              </a:rPr>
              <a:t>U	</a:t>
            </a:r>
            <a:r>
              <a:rPr sz="5500" spc="-1614" dirty="0">
                <a:latin typeface="Arial"/>
                <a:cs typeface="Arial"/>
              </a:rPr>
              <a:t>S	</a:t>
            </a:r>
            <a:r>
              <a:rPr sz="5500" spc="-1655" dirty="0">
                <a:latin typeface="Arial"/>
                <a:cs typeface="Arial"/>
              </a:rPr>
              <a:t>E	</a:t>
            </a:r>
            <a:r>
              <a:rPr sz="5500" spc="-1789" dirty="0">
                <a:latin typeface="Arial"/>
                <a:cs typeface="Arial"/>
              </a:rPr>
              <a:t>R	</a:t>
            </a:r>
            <a:r>
              <a:rPr sz="5500" spc="565" dirty="0">
                <a:latin typeface="Arial"/>
                <a:cs typeface="Arial"/>
              </a:rPr>
              <a:t>/	</a:t>
            </a:r>
            <a:r>
              <a:rPr sz="5500" spc="-1614" dirty="0">
                <a:latin typeface="Arial"/>
                <a:cs typeface="Arial"/>
              </a:rPr>
              <a:t>S</a:t>
            </a:r>
            <a:endParaRPr sz="5500">
              <a:latin typeface="Arial"/>
              <a:cs typeface="Arial"/>
            </a:endParaRPr>
          </a:p>
          <a:p>
            <a:pPr marL="3070225">
              <a:lnSpc>
                <a:spcPct val="100000"/>
              </a:lnSpc>
              <a:spcBef>
                <a:spcPts val="3140"/>
              </a:spcBef>
            </a:pPr>
            <a:r>
              <a:rPr sz="4500" dirty="0">
                <a:latin typeface="Courier New"/>
                <a:cs typeface="Courier New"/>
              </a:rPr>
              <a:t>Tourist</a:t>
            </a:r>
            <a:endParaRPr sz="4500">
              <a:latin typeface="Courier New"/>
              <a:cs typeface="Courier New"/>
            </a:endParaRPr>
          </a:p>
        </p:txBody>
      </p:sp>
      <p:sp>
        <p:nvSpPr>
          <p:cNvPr id="8" name="object 8"/>
          <p:cNvSpPr/>
          <p:nvPr/>
        </p:nvSpPr>
        <p:spPr>
          <a:xfrm>
            <a:off x="2422359" y="4014099"/>
            <a:ext cx="200025" cy="200025"/>
          </a:xfrm>
          <a:custGeom>
            <a:avLst/>
            <a:gdLst/>
            <a:ahLst/>
            <a:cxnLst/>
            <a:rect l="l" t="t" r="r" b="b"/>
            <a:pathLst>
              <a:path w="200025" h="200025">
                <a:moveTo>
                  <a:pt x="106579" y="200024"/>
                </a:moveTo>
                <a:lnTo>
                  <a:pt x="93445" y="200024"/>
                </a:lnTo>
                <a:lnTo>
                  <a:pt x="86941" y="199384"/>
                </a:lnTo>
                <a:lnTo>
                  <a:pt x="49908" y="186817"/>
                </a:lnTo>
                <a:lnTo>
                  <a:pt x="20503" y="161036"/>
                </a:lnTo>
                <a:lnTo>
                  <a:pt x="3202" y="125964"/>
                </a:lnTo>
                <a:lnTo>
                  <a:pt x="0" y="106579"/>
                </a:lnTo>
                <a:lnTo>
                  <a:pt x="0" y="93445"/>
                </a:lnTo>
                <a:lnTo>
                  <a:pt x="10125" y="55671"/>
                </a:lnTo>
                <a:lnTo>
                  <a:pt x="33936" y="24649"/>
                </a:lnTo>
                <a:lnTo>
                  <a:pt x="67806" y="5099"/>
                </a:lnTo>
                <a:lnTo>
                  <a:pt x="93445" y="0"/>
                </a:lnTo>
                <a:lnTo>
                  <a:pt x="106579" y="0"/>
                </a:lnTo>
                <a:lnTo>
                  <a:pt x="144352" y="10125"/>
                </a:lnTo>
                <a:lnTo>
                  <a:pt x="175375" y="33936"/>
                </a:lnTo>
                <a:lnTo>
                  <a:pt x="194925" y="67805"/>
                </a:lnTo>
                <a:lnTo>
                  <a:pt x="200024" y="93445"/>
                </a:lnTo>
                <a:lnTo>
                  <a:pt x="200024" y="106579"/>
                </a:lnTo>
                <a:lnTo>
                  <a:pt x="189898" y="144352"/>
                </a:lnTo>
                <a:lnTo>
                  <a:pt x="166088" y="175375"/>
                </a:lnTo>
                <a:lnTo>
                  <a:pt x="132218" y="194924"/>
                </a:lnTo>
                <a:lnTo>
                  <a:pt x="106579" y="200024"/>
                </a:lnTo>
                <a:close/>
              </a:path>
            </a:pathLst>
          </a:custGeom>
          <a:solidFill>
            <a:srgbClr val="000000"/>
          </a:solidFill>
        </p:spPr>
        <p:txBody>
          <a:bodyPr wrap="square" lIns="0" tIns="0" rIns="0" bIns="0" rtlCol="0"/>
          <a:lstStyle/>
          <a:p>
            <a:endParaRPr/>
          </a:p>
        </p:txBody>
      </p:sp>
      <p:sp>
        <p:nvSpPr>
          <p:cNvPr id="9" name="object 9"/>
          <p:cNvSpPr txBox="1"/>
          <p:nvPr/>
        </p:nvSpPr>
        <p:spPr>
          <a:xfrm>
            <a:off x="5892684" y="3244339"/>
            <a:ext cx="6312535" cy="1205230"/>
          </a:xfrm>
          <a:prstGeom prst="rect">
            <a:avLst/>
          </a:prstGeom>
        </p:spPr>
        <p:txBody>
          <a:bodyPr vert="horz" wrap="square" lIns="0" tIns="0" rIns="0" bIns="0" rtlCol="0">
            <a:spAutoFit/>
          </a:bodyPr>
          <a:lstStyle/>
          <a:p>
            <a:pPr marL="12700">
              <a:lnSpc>
                <a:spcPct val="100000"/>
              </a:lnSpc>
              <a:tabLst>
                <a:tab pos="774065" algn="l"/>
                <a:tab pos="1917064" algn="l"/>
                <a:tab pos="2488565" algn="l"/>
                <a:tab pos="4393565" algn="l"/>
              </a:tabLst>
            </a:pPr>
            <a:r>
              <a:rPr sz="2500" dirty="0">
                <a:latin typeface="Courier New"/>
                <a:cs typeface="Courier New"/>
              </a:rPr>
              <a:t>are	prone	to	impulsive	purchases.</a:t>
            </a:r>
            <a:endParaRPr sz="2500">
              <a:latin typeface="Courier New"/>
              <a:cs typeface="Courier New"/>
            </a:endParaRPr>
          </a:p>
          <a:p>
            <a:pPr marL="1164590">
              <a:lnSpc>
                <a:spcPct val="100000"/>
              </a:lnSpc>
              <a:spcBef>
                <a:spcPts val="1375"/>
              </a:spcBef>
            </a:pPr>
            <a:r>
              <a:rPr sz="4500" dirty="0">
                <a:latin typeface="Courier New"/>
                <a:cs typeface="Courier New"/>
              </a:rPr>
              <a:t>Businessperson</a:t>
            </a:r>
            <a:endParaRPr sz="4500">
              <a:latin typeface="Courier New"/>
              <a:cs typeface="Courier New"/>
            </a:endParaRPr>
          </a:p>
        </p:txBody>
      </p:sp>
      <p:sp>
        <p:nvSpPr>
          <p:cNvPr id="10" name="object 10"/>
          <p:cNvSpPr txBox="1"/>
          <p:nvPr/>
        </p:nvSpPr>
        <p:spPr>
          <a:xfrm>
            <a:off x="5892684" y="6178039"/>
            <a:ext cx="8408035" cy="1762125"/>
          </a:xfrm>
          <a:prstGeom prst="rect">
            <a:avLst/>
          </a:prstGeom>
        </p:spPr>
        <p:txBody>
          <a:bodyPr vert="horz" wrap="square" lIns="0" tIns="0" rIns="0" bIns="0" rtlCol="0">
            <a:spAutoFit/>
          </a:bodyPr>
          <a:lstStyle/>
          <a:p>
            <a:pPr marL="12700">
              <a:lnSpc>
                <a:spcPct val="100000"/>
              </a:lnSpc>
              <a:tabLst>
                <a:tab pos="964565" algn="l"/>
                <a:tab pos="2298065" algn="l"/>
                <a:tab pos="3822065" algn="l"/>
                <a:tab pos="4965065" algn="l"/>
              </a:tabLst>
            </a:pPr>
            <a:r>
              <a:rPr sz="2500" dirty="0">
                <a:latin typeface="Courier New"/>
                <a:cs typeface="Courier New"/>
              </a:rPr>
              <a:t>most	likely	attract	their	needs.</a:t>
            </a:r>
            <a:endParaRPr sz="2500">
              <a:latin typeface="Courier New"/>
              <a:cs typeface="Courier New"/>
            </a:endParaRPr>
          </a:p>
          <a:p>
            <a:pPr marL="478790">
              <a:lnSpc>
                <a:spcPct val="100000"/>
              </a:lnSpc>
              <a:spcBef>
                <a:spcPts val="1375"/>
              </a:spcBef>
            </a:pPr>
            <a:r>
              <a:rPr sz="4500" dirty="0">
                <a:latin typeface="Courier New"/>
                <a:cs typeface="Courier New"/>
              </a:rPr>
              <a:t>Nearest Competitors</a:t>
            </a:r>
            <a:endParaRPr sz="4500">
              <a:latin typeface="Courier New"/>
              <a:cs typeface="Courier New"/>
            </a:endParaRPr>
          </a:p>
          <a:p>
            <a:pPr marL="12700">
              <a:lnSpc>
                <a:spcPct val="100000"/>
              </a:lnSpc>
              <a:spcBef>
                <a:spcPts val="1400"/>
              </a:spcBef>
              <a:tabLst>
                <a:tab pos="583565" algn="l"/>
                <a:tab pos="3822065" algn="l"/>
                <a:tab pos="4965700" algn="l"/>
                <a:tab pos="6299200" algn="l"/>
                <a:tab pos="7823200" algn="l"/>
              </a:tabLst>
            </a:pPr>
            <a:r>
              <a:rPr sz="2500" dirty="0">
                <a:latin typeface="Courier New"/>
                <a:cs typeface="Courier New"/>
              </a:rPr>
              <a:t>of	already-existing	hotel	kinds.	Despite	the</a:t>
            </a:r>
            <a:endParaRPr sz="2500">
              <a:latin typeface="Courier New"/>
              <a:cs typeface="Courier New"/>
            </a:endParaRPr>
          </a:p>
        </p:txBody>
      </p:sp>
      <p:sp>
        <p:nvSpPr>
          <p:cNvPr id="11" name="object 11"/>
          <p:cNvSpPr txBox="1"/>
          <p:nvPr/>
        </p:nvSpPr>
        <p:spPr>
          <a:xfrm>
            <a:off x="2177934" y="2234689"/>
            <a:ext cx="788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Make</a:t>
            </a:r>
            <a:endParaRPr sz="2500">
              <a:latin typeface="Courier New"/>
              <a:cs typeface="Courier New"/>
            </a:endParaRPr>
          </a:p>
        </p:txBody>
      </p:sp>
      <p:sp>
        <p:nvSpPr>
          <p:cNvPr id="12" name="object 12"/>
          <p:cNvSpPr txBox="1"/>
          <p:nvPr/>
        </p:nvSpPr>
        <p:spPr>
          <a:xfrm>
            <a:off x="3130440" y="2234689"/>
            <a:ext cx="5931535" cy="342900"/>
          </a:xfrm>
          <a:prstGeom prst="rect">
            <a:avLst/>
          </a:prstGeom>
        </p:spPr>
        <p:txBody>
          <a:bodyPr vert="horz" wrap="square" lIns="0" tIns="0" rIns="0" bIns="0" rtlCol="0">
            <a:spAutoFit/>
          </a:bodyPr>
          <a:lstStyle/>
          <a:p>
            <a:pPr marL="12700">
              <a:lnSpc>
                <a:spcPct val="100000"/>
              </a:lnSpc>
              <a:tabLst>
                <a:tab pos="2488565" algn="l"/>
                <a:tab pos="3250565" algn="l"/>
              </a:tabLst>
            </a:pPr>
            <a:r>
              <a:rPr sz="2500" dirty="0">
                <a:latin typeface="Courier New"/>
                <a:cs typeface="Courier New"/>
              </a:rPr>
              <a:t>appointments	for	accommodations</a:t>
            </a:r>
            <a:endParaRPr sz="2500">
              <a:latin typeface="Courier New"/>
              <a:cs typeface="Courier New"/>
            </a:endParaRPr>
          </a:p>
        </p:txBody>
      </p:sp>
      <p:sp>
        <p:nvSpPr>
          <p:cNvPr id="13" name="object 13"/>
          <p:cNvSpPr txBox="1"/>
          <p:nvPr/>
        </p:nvSpPr>
        <p:spPr>
          <a:xfrm>
            <a:off x="9226478" y="2234689"/>
            <a:ext cx="2502535" cy="342900"/>
          </a:xfrm>
          <a:prstGeom prst="rect">
            <a:avLst/>
          </a:prstGeom>
        </p:spPr>
        <p:txBody>
          <a:bodyPr vert="horz" wrap="square" lIns="0" tIns="0" rIns="0" bIns="0" rtlCol="0">
            <a:spAutoFit/>
          </a:bodyPr>
          <a:lstStyle/>
          <a:p>
            <a:pPr marL="12700">
              <a:lnSpc>
                <a:spcPct val="100000"/>
              </a:lnSpc>
              <a:tabLst>
                <a:tab pos="774065" algn="l"/>
              </a:tabLst>
            </a:pPr>
            <a:r>
              <a:rPr sz="2500" dirty="0">
                <a:latin typeface="Courier New"/>
                <a:cs typeface="Courier New"/>
              </a:rPr>
              <a:t>and	services,</a:t>
            </a:r>
            <a:endParaRPr sz="2500">
              <a:latin typeface="Courier New"/>
              <a:cs typeface="Courier New"/>
            </a:endParaRPr>
          </a:p>
        </p:txBody>
      </p:sp>
      <p:sp>
        <p:nvSpPr>
          <p:cNvPr id="14" name="object 14"/>
          <p:cNvSpPr txBox="1"/>
          <p:nvPr/>
        </p:nvSpPr>
        <p:spPr>
          <a:xfrm>
            <a:off x="11893494" y="2234689"/>
            <a:ext cx="4217035" cy="342900"/>
          </a:xfrm>
          <a:prstGeom prst="rect">
            <a:avLst/>
          </a:prstGeom>
        </p:spPr>
        <p:txBody>
          <a:bodyPr vert="horz" wrap="square" lIns="0" tIns="0" rIns="0" bIns="0" rtlCol="0">
            <a:spAutoFit/>
          </a:bodyPr>
          <a:lstStyle/>
          <a:p>
            <a:pPr marL="12700">
              <a:lnSpc>
                <a:spcPct val="100000"/>
              </a:lnSpc>
              <a:tabLst>
                <a:tab pos="774065" algn="l"/>
                <a:tab pos="2679065" algn="l"/>
                <a:tab pos="3631565" algn="l"/>
              </a:tabLst>
            </a:pPr>
            <a:r>
              <a:rPr sz="2500" dirty="0">
                <a:latin typeface="Courier New"/>
                <a:cs typeface="Courier New"/>
              </a:rPr>
              <a:t>eat	anywhere,	shop	for</a:t>
            </a:r>
            <a:endParaRPr sz="2500">
              <a:latin typeface="Courier New"/>
              <a:cs typeface="Courier New"/>
            </a:endParaRPr>
          </a:p>
        </p:txBody>
      </p:sp>
      <p:sp>
        <p:nvSpPr>
          <p:cNvPr id="15" name="object 15"/>
          <p:cNvSpPr txBox="1"/>
          <p:nvPr/>
        </p:nvSpPr>
        <p:spPr>
          <a:xfrm>
            <a:off x="2273184" y="2739514"/>
            <a:ext cx="6312535" cy="342900"/>
          </a:xfrm>
          <a:prstGeom prst="rect">
            <a:avLst/>
          </a:prstGeom>
        </p:spPr>
        <p:txBody>
          <a:bodyPr vert="horz" wrap="square" lIns="0" tIns="0" rIns="0" bIns="0" rtlCol="0">
            <a:spAutoFit/>
          </a:bodyPr>
          <a:lstStyle/>
          <a:p>
            <a:pPr marL="12700">
              <a:lnSpc>
                <a:spcPct val="100000"/>
              </a:lnSpc>
              <a:tabLst>
                <a:tab pos="1917064" algn="l"/>
                <a:tab pos="3060065" algn="l"/>
                <a:tab pos="4965065" algn="l"/>
              </a:tabLst>
            </a:pPr>
            <a:r>
              <a:rPr sz="2500" dirty="0">
                <a:latin typeface="Courier New"/>
                <a:cs typeface="Courier New"/>
              </a:rPr>
              <a:t>anything,	visit	different	places,</a:t>
            </a:r>
            <a:endParaRPr sz="2500">
              <a:latin typeface="Courier New"/>
              <a:cs typeface="Courier New"/>
            </a:endParaRPr>
          </a:p>
        </p:txBody>
      </p:sp>
      <p:sp>
        <p:nvSpPr>
          <p:cNvPr id="16" name="object 16"/>
          <p:cNvSpPr txBox="1"/>
          <p:nvPr/>
        </p:nvSpPr>
        <p:spPr>
          <a:xfrm>
            <a:off x="8750224" y="2739514"/>
            <a:ext cx="3645535" cy="342900"/>
          </a:xfrm>
          <a:prstGeom prst="rect">
            <a:avLst/>
          </a:prstGeom>
        </p:spPr>
        <p:txBody>
          <a:bodyPr vert="horz" wrap="square" lIns="0" tIns="0" rIns="0" bIns="0" rtlCol="0">
            <a:spAutoFit/>
          </a:bodyPr>
          <a:lstStyle/>
          <a:p>
            <a:pPr marL="12700">
              <a:lnSpc>
                <a:spcPct val="100000"/>
              </a:lnSpc>
              <a:tabLst>
                <a:tab pos="774065" algn="l"/>
                <a:tab pos="1917064" algn="l"/>
              </a:tabLst>
            </a:pPr>
            <a:r>
              <a:rPr sz="2500" dirty="0">
                <a:latin typeface="Courier New"/>
                <a:cs typeface="Courier New"/>
              </a:rPr>
              <a:t>and	adopt	different</a:t>
            </a:r>
            <a:endParaRPr sz="2500">
              <a:latin typeface="Courier New"/>
              <a:cs typeface="Courier New"/>
            </a:endParaRPr>
          </a:p>
        </p:txBody>
      </p:sp>
      <p:sp>
        <p:nvSpPr>
          <p:cNvPr id="17" name="object 17"/>
          <p:cNvSpPr txBox="1"/>
          <p:nvPr/>
        </p:nvSpPr>
        <p:spPr>
          <a:xfrm>
            <a:off x="12560248" y="2739514"/>
            <a:ext cx="1740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cultures.</a:t>
            </a:r>
            <a:endParaRPr sz="2500">
              <a:latin typeface="Courier New"/>
              <a:cs typeface="Courier New"/>
            </a:endParaRPr>
          </a:p>
        </p:txBody>
      </p:sp>
      <p:sp>
        <p:nvSpPr>
          <p:cNvPr id="18" name="object 18"/>
          <p:cNvSpPr txBox="1"/>
          <p:nvPr/>
        </p:nvSpPr>
        <p:spPr>
          <a:xfrm>
            <a:off x="14465259" y="2739514"/>
            <a:ext cx="1550035" cy="342900"/>
          </a:xfrm>
          <a:prstGeom prst="rect">
            <a:avLst/>
          </a:prstGeom>
        </p:spPr>
        <p:txBody>
          <a:bodyPr vert="horz" wrap="square" lIns="0" tIns="0" rIns="0" bIns="0" rtlCol="0">
            <a:spAutoFit/>
          </a:bodyPr>
          <a:lstStyle/>
          <a:p>
            <a:pPr marL="12700">
              <a:lnSpc>
                <a:spcPct val="100000"/>
              </a:lnSpc>
              <a:tabLst>
                <a:tab pos="774065" algn="l"/>
              </a:tabLst>
            </a:pPr>
            <a:r>
              <a:rPr sz="2500" dirty="0">
                <a:latin typeface="Courier New"/>
                <a:cs typeface="Courier New"/>
              </a:rPr>
              <a:t>But	they</a:t>
            </a:r>
            <a:endParaRPr sz="2500">
              <a:latin typeface="Courier New"/>
              <a:cs typeface="Courier New"/>
            </a:endParaRPr>
          </a:p>
        </p:txBody>
      </p:sp>
      <p:sp>
        <p:nvSpPr>
          <p:cNvPr id="19" name="object 19"/>
          <p:cNvSpPr txBox="1"/>
          <p:nvPr/>
        </p:nvSpPr>
        <p:spPr>
          <a:xfrm>
            <a:off x="2558934" y="4663564"/>
            <a:ext cx="788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Most</a:t>
            </a:r>
            <a:endParaRPr sz="2500">
              <a:latin typeface="Courier New"/>
              <a:cs typeface="Courier New"/>
            </a:endParaRPr>
          </a:p>
        </p:txBody>
      </p:sp>
      <p:sp>
        <p:nvSpPr>
          <p:cNvPr id="20" name="object 20"/>
          <p:cNvSpPr txBox="1"/>
          <p:nvPr/>
        </p:nvSpPr>
        <p:spPr>
          <a:xfrm>
            <a:off x="3511440" y="4663564"/>
            <a:ext cx="6503034" cy="342900"/>
          </a:xfrm>
          <a:prstGeom prst="rect">
            <a:avLst/>
          </a:prstGeom>
        </p:spPr>
        <p:txBody>
          <a:bodyPr vert="horz" wrap="square" lIns="0" tIns="0" rIns="0" bIns="0" rtlCol="0">
            <a:spAutoFit/>
          </a:bodyPr>
          <a:lstStyle/>
          <a:p>
            <a:pPr marL="12700">
              <a:lnSpc>
                <a:spcPct val="100000"/>
              </a:lnSpc>
              <a:tabLst>
                <a:tab pos="3060065" algn="l"/>
                <a:tab pos="4012565" algn="l"/>
                <a:tab pos="4584065" algn="l"/>
                <a:tab pos="5536565" algn="l"/>
              </a:tabLst>
            </a:pPr>
            <a:r>
              <a:rPr sz="2500" dirty="0">
                <a:latin typeface="Courier New"/>
                <a:cs typeface="Courier New"/>
              </a:rPr>
              <a:t>businesspersons	tend	to	make	trips</a:t>
            </a:r>
            <a:endParaRPr sz="2500">
              <a:latin typeface="Courier New"/>
              <a:cs typeface="Courier New"/>
            </a:endParaRPr>
          </a:p>
        </p:txBody>
      </p:sp>
      <p:sp>
        <p:nvSpPr>
          <p:cNvPr id="21" name="object 21"/>
          <p:cNvSpPr txBox="1"/>
          <p:nvPr/>
        </p:nvSpPr>
        <p:spPr>
          <a:xfrm>
            <a:off x="10178981" y="4663564"/>
            <a:ext cx="2883535" cy="342900"/>
          </a:xfrm>
          <a:prstGeom prst="rect">
            <a:avLst/>
          </a:prstGeom>
        </p:spPr>
        <p:txBody>
          <a:bodyPr vert="horz" wrap="square" lIns="0" tIns="0" rIns="0" bIns="0" rtlCol="0">
            <a:spAutoFit/>
          </a:bodyPr>
          <a:lstStyle/>
          <a:p>
            <a:pPr marL="12700">
              <a:lnSpc>
                <a:spcPct val="100000"/>
              </a:lnSpc>
              <a:tabLst>
                <a:tab pos="774065" algn="l"/>
                <a:tab pos="1917064" algn="l"/>
              </a:tabLst>
            </a:pPr>
            <a:r>
              <a:rPr sz="2500" dirty="0">
                <a:latin typeface="Courier New"/>
                <a:cs typeface="Courier New"/>
              </a:rPr>
              <a:t>for	their	work.</a:t>
            </a:r>
            <a:endParaRPr sz="2500">
              <a:latin typeface="Courier New"/>
              <a:cs typeface="Courier New"/>
            </a:endParaRPr>
          </a:p>
        </p:txBody>
      </p:sp>
      <p:sp>
        <p:nvSpPr>
          <p:cNvPr id="22" name="object 22"/>
          <p:cNvSpPr txBox="1"/>
          <p:nvPr/>
        </p:nvSpPr>
        <p:spPr>
          <a:xfrm>
            <a:off x="13227000" y="4663564"/>
            <a:ext cx="1740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Providing</a:t>
            </a:r>
            <a:endParaRPr sz="2500">
              <a:latin typeface="Courier New"/>
              <a:cs typeface="Courier New"/>
            </a:endParaRPr>
          </a:p>
        </p:txBody>
      </p:sp>
      <p:sp>
        <p:nvSpPr>
          <p:cNvPr id="23" name="object 23"/>
          <p:cNvSpPr txBox="1"/>
          <p:nvPr/>
        </p:nvSpPr>
        <p:spPr>
          <a:xfrm>
            <a:off x="15132012" y="4663564"/>
            <a:ext cx="788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them</a:t>
            </a:r>
            <a:endParaRPr sz="2500">
              <a:latin typeface="Courier New"/>
              <a:cs typeface="Courier New"/>
            </a:endParaRPr>
          </a:p>
        </p:txBody>
      </p:sp>
      <p:sp>
        <p:nvSpPr>
          <p:cNvPr id="24" name="object 24"/>
          <p:cNvSpPr txBox="1"/>
          <p:nvPr/>
        </p:nvSpPr>
        <p:spPr>
          <a:xfrm>
            <a:off x="1987434" y="5168389"/>
            <a:ext cx="5455285" cy="847725"/>
          </a:xfrm>
          <a:prstGeom prst="rect">
            <a:avLst/>
          </a:prstGeom>
        </p:spPr>
        <p:txBody>
          <a:bodyPr vert="horz" wrap="square" lIns="0" tIns="0" rIns="0" bIns="0" rtlCol="0">
            <a:spAutoFit/>
          </a:bodyPr>
          <a:lstStyle/>
          <a:p>
            <a:pPr marL="297815" marR="5080" indent="-285750">
              <a:lnSpc>
                <a:spcPct val="132500"/>
              </a:lnSpc>
              <a:tabLst>
                <a:tab pos="869315" algn="l"/>
                <a:tab pos="964565" algn="l"/>
                <a:tab pos="1917064" algn="l"/>
                <a:tab pos="2583815" algn="l"/>
                <a:tab pos="2869565" algn="l"/>
                <a:tab pos="3631565" algn="l"/>
                <a:tab pos="4107815" algn="l"/>
              </a:tabLst>
            </a:pPr>
            <a:r>
              <a:rPr sz="2500" dirty="0">
                <a:latin typeface="Courier New"/>
                <a:cs typeface="Courier New"/>
              </a:rPr>
              <a:t>with		what	they	are	searching of	visiting	various	places,</a:t>
            </a:r>
            <a:endParaRPr sz="2500">
              <a:latin typeface="Courier New"/>
              <a:cs typeface="Courier New"/>
            </a:endParaRPr>
          </a:p>
        </p:txBody>
      </p:sp>
      <p:sp>
        <p:nvSpPr>
          <p:cNvPr id="25" name="object 25"/>
          <p:cNvSpPr txBox="1"/>
          <p:nvPr/>
        </p:nvSpPr>
        <p:spPr>
          <a:xfrm>
            <a:off x="7511969" y="5168389"/>
            <a:ext cx="1550035" cy="847725"/>
          </a:xfrm>
          <a:prstGeom prst="rect">
            <a:avLst/>
          </a:prstGeom>
        </p:spPr>
        <p:txBody>
          <a:bodyPr vert="horz" wrap="square" lIns="0" tIns="0" rIns="0" bIns="0" rtlCol="0">
            <a:spAutoFit/>
          </a:bodyPr>
          <a:lstStyle/>
          <a:p>
            <a:pPr marL="107314" marR="5080" indent="-95250">
              <a:lnSpc>
                <a:spcPct val="132500"/>
              </a:lnSpc>
              <a:tabLst>
                <a:tab pos="774065" algn="l"/>
                <a:tab pos="1345565" algn="l"/>
              </a:tabLst>
            </a:pPr>
            <a:r>
              <a:rPr sz="2500" dirty="0">
                <a:latin typeface="Courier New"/>
                <a:cs typeface="Courier New"/>
              </a:rPr>
              <a:t>for	is	a so</a:t>
            </a:r>
            <a:endParaRPr sz="2500">
              <a:latin typeface="Courier New"/>
              <a:cs typeface="Courier New"/>
            </a:endParaRPr>
          </a:p>
        </p:txBody>
      </p:sp>
      <p:sp>
        <p:nvSpPr>
          <p:cNvPr id="26" name="object 26"/>
          <p:cNvSpPr txBox="1"/>
          <p:nvPr/>
        </p:nvSpPr>
        <p:spPr>
          <a:xfrm>
            <a:off x="9226479" y="5168389"/>
            <a:ext cx="978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great</a:t>
            </a:r>
            <a:endParaRPr sz="2500">
              <a:latin typeface="Courier New"/>
              <a:cs typeface="Courier New"/>
            </a:endParaRPr>
          </a:p>
        </p:txBody>
      </p:sp>
      <p:sp>
        <p:nvSpPr>
          <p:cNvPr id="27" name="object 27"/>
          <p:cNvSpPr txBox="1"/>
          <p:nvPr/>
        </p:nvSpPr>
        <p:spPr>
          <a:xfrm>
            <a:off x="10369486" y="5168389"/>
            <a:ext cx="3074035" cy="342900"/>
          </a:xfrm>
          <a:prstGeom prst="rect">
            <a:avLst/>
          </a:prstGeom>
        </p:spPr>
        <p:txBody>
          <a:bodyPr vert="horz" wrap="square" lIns="0" tIns="0" rIns="0" bIns="0" rtlCol="0">
            <a:spAutoFit/>
          </a:bodyPr>
          <a:lstStyle/>
          <a:p>
            <a:pPr marL="12700">
              <a:lnSpc>
                <a:spcPct val="100000"/>
              </a:lnSpc>
              <a:tabLst>
                <a:tab pos="1155065" algn="l"/>
                <a:tab pos="2298065" algn="l"/>
              </a:tabLst>
            </a:pPr>
            <a:r>
              <a:rPr sz="2500" dirty="0">
                <a:latin typeface="Courier New"/>
                <a:cs typeface="Courier New"/>
              </a:rPr>
              <a:t>deal.	Their	work</a:t>
            </a:r>
            <a:endParaRPr sz="2500">
              <a:latin typeface="Courier New"/>
              <a:cs typeface="Courier New"/>
            </a:endParaRPr>
          </a:p>
        </p:txBody>
      </p:sp>
      <p:sp>
        <p:nvSpPr>
          <p:cNvPr id="28" name="object 28"/>
          <p:cNvSpPr txBox="1"/>
          <p:nvPr/>
        </p:nvSpPr>
        <p:spPr>
          <a:xfrm>
            <a:off x="13608006" y="5168389"/>
            <a:ext cx="1550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requires</a:t>
            </a:r>
            <a:endParaRPr sz="2500">
              <a:latin typeface="Courier New"/>
              <a:cs typeface="Courier New"/>
            </a:endParaRPr>
          </a:p>
        </p:txBody>
      </p:sp>
      <p:sp>
        <p:nvSpPr>
          <p:cNvPr id="29" name="object 29"/>
          <p:cNvSpPr txBox="1"/>
          <p:nvPr/>
        </p:nvSpPr>
        <p:spPr>
          <a:xfrm>
            <a:off x="15322517" y="5168389"/>
            <a:ext cx="978535" cy="342900"/>
          </a:xfrm>
          <a:prstGeom prst="rect">
            <a:avLst/>
          </a:prstGeom>
        </p:spPr>
        <p:txBody>
          <a:bodyPr vert="horz" wrap="square" lIns="0" tIns="0" rIns="0" bIns="0" rtlCol="0">
            <a:spAutoFit/>
          </a:bodyPr>
          <a:lstStyle/>
          <a:p>
            <a:pPr marL="12700">
              <a:lnSpc>
                <a:spcPct val="100000"/>
              </a:lnSpc>
              <a:tabLst>
                <a:tab pos="393065" algn="l"/>
              </a:tabLst>
            </a:pPr>
            <a:r>
              <a:rPr sz="2500" dirty="0">
                <a:latin typeface="Courier New"/>
                <a:cs typeface="Courier New"/>
              </a:rPr>
              <a:t>a	lot</a:t>
            </a:r>
            <a:endParaRPr sz="2500">
              <a:latin typeface="Courier New"/>
              <a:cs typeface="Courier New"/>
            </a:endParaRPr>
          </a:p>
        </p:txBody>
      </p:sp>
      <p:sp>
        <p:nvSpPr>
          <p:cNvPr id="30" name="object 30"/>
          <p:cNvSpPr txBox="1"/>
          <p:nvPr/>
        </p:nvSpPr>
        <p:spPr>
          <a:xfrm>
            <a:off x="8178721" y="5673214"/>
            <a:ext cx="1740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therefore</a:t>
            </a:r>
            <a:endParaRPr sz="2500">
              <a:latin typeface="Courier New"/>
              <a:cs typeface="Courier New"/>
            </a:endParaRPr>
          </a:p>
        </p:txBody>
      </p:sp>
      <p:sp>
        <p:nvSpPr>
          <p:cNvPr id="31" name="object 31"/>
          <p:cNvSpPr txBox="1"/>
          <p:nvPr/>
        </p:nvSpPr>
        <p:spPr>
          <a:xfrm>
            <a:off x="10083733" y="5673214"/>
            <a:ext cx="2121535" cy="342900"/>
          </a:xfrm>
          <a:prstGeom prst="rect">
            <a:avLst/>
          </a:prstGeom>
        </p:spPr>
        <p:txBody>
          <a:bodyPr vert="horz" wrap="square" lIns="0" tIns="0" rIns="0" bIns="0" rtlCol="0">
            <a:spAutoFit/>
          </a:bodyPr>
          <a:lstStyle/>
          <a:p>
            <a:pPr marL="12700">
              <a:lnSpc>
                <a:spcPct val="100000"/>
              </a:lnSpc>
              <a:tabLst>
                <a:tab pos="1345565" algn="l"/>
              </a:tabLst>
            </a:pPr>
            <a:r>
              <a:rPr sz="2500" dirty="0">
                <a:latin typeface="Courier New"/>
                <a:cs typeface="Courier New"/>
              </a:rPr>
              <a:t>giving	them</a:t>
            </a:r>
            <a:endParaRPr sz="2500">
              <a:latin typeface="Courier New"/>
              <a:cs typeface="Courier New"/>
            </a:endParaRPr>
          </a:p>
        </p:txBody>
      </p:sp>
      <p:sp>
        <p:nvSpPr>
          <p:cNvPr id="32" name="object 32"/>
          <p:cNvSpPr txBox="1"/>
          <p:nvPr/>
        </p:nvSpPr>
        <p:spPr>
          <a:xfrm>
            <a:off x="12369747" y="5673214"/>
            <a:ext cx="2502535" cy="342900"/>
          </a:xfrm>
          <a:prstGeom prst="rect">
            <a:avLst/>
          </a:prstGeom>
        </p:spPr>
        <p:txBody>
          <a:bodyPr vert="horz" wrap="square" lIns="0" tIns="0" rIns="0" bIns="0" rtlCol="0">
            <a:spAutoFit/>
          </a:bodyPr>
          <a:lstStyle/>
          <a:p>
            <a:pPr marL="12700">
              <a:lnSpc>
                <a:spcPct val="100000"/>
              </a:lnSpc>
              <a:tabLst>
                <a:tab pos="393065" algn="l"/>
                <a:tab pos="1536065" algn="l"/>
              </a:tabLst>
            </a:pPr>
            <a:r>
              <a:rPr sz="2500" dirty="0">
                <a:latin typeface="Courier New"/>
                <a:cs typeface="Courier New"/>
              </a:rPr>
              <a:t>a	great	offer</a:t>
            </a:r>
            <a:endParaRPr sz="2500">
              <a:latin typeface="Courier New"/>
              <a:cs typeface="Courier New"/>
            </a:endParaRPr>
          </a:p>
        </p:txBody>
      </p:sp>
      <p:sp>
        <p:nvSpPr>
          <p:cNvPr id="33" name="object 33"/>
          <p:cNvSpPr txBox="1"/>
          <p:nvPr/>
        </p:nvSpPr>
        <p:spPr>
          <a:xfrm>
            <a:off x="15036764" y="5673214"/>
            <a:ext cx="978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would</a:t>
            </a:r>
            <a:endParaRPr sz="2500">
              <a:latin typeface="Courier New"/>
              <a:cs typeface="Courier New"/>
            </a:endParaRPr>
          </a:p>
        </p:txBody>
      </p:sp>
      <p:sp>
        <p:nvSpPr>
          <p:cNvPr id="34" name="object 34"/>
          <p:cNvSpPr txBox="1"/>
          <p:nvPr/>
        </p:nvSpPr>
        <p:spPr>
          <a:xfrm>
            <a:off x="2082684" y="7597264"/>
            <a:ext cx="1740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Examining</a:t>
            </a:r>
            <a:endParaRPr sz="2500">
              <a:latin typeface="Courier New"/>
              <a:cs typeface="Courier New"/>
            </a:endParaRPr>
          </a:p>
        </p:txBody>
      </p:sp>
      <p:sp>
        <p:nvSpPr>
          <p:cNvPr id="35" name="object 35"/>
          <p:cNvSpPr txBox="1"/>
          <p:nvPr/>
        </p:nvSpPr>
        <p:spPr>
          <a:xfrm>
            <a:off x="3987697" y="7597264"/>
            <a:ext cx="1740535" cy="342900"/>
          </a:xfrm>
          <a:prstGeom prst="rect">
            <a:avLst/>
          </a:prstGeom>
        </p:spPr>
        <p:txBody>
          <a:bodyPr vert="horz" wrap="square" lIns="0" tIns="0" rIns="0" bIns="0" rtlCol="0">
            <a:spAutoFit/>
          </a:bodyPr>
          <a:lstStyle/>
          <a:p>
            <a:pPr marL="12700">
              <a:lnSpc>
                <a:spcPct val="100000"/>
              </a:lnSpc>
              <a:tabLst>
                <a:tab pos="393065" algn="l"/>
              </a:tabLst>
            </a:pPr>
            <a:r>
              <a:rPr sz="2500" dirty="0">
                <a:latin typeface="Courier New"/>
                <a:cs typeface="Courier New"/>
              </a:rPr>
              <a:t>a	variety</a:t>
            </a:r>
            <a:endParaRPr sz="2500">
              <a:latin typeface="Courier New"/>
              <a:cs typeface="Courier New"/>
            </a:endParaRPr>
          </a:p>
        </p:txBody>
      </p:sp>
      <p:sp>
        <p:nvSpPr>
          <p:cNvPr id="36" name="object 36"/>
          <p:cNvSpPr txBox="1"/>
          <p:nvPr/>
        </p:nvSpPr>
        <p:spPr>
          <a:xfrm>
            <a:off x="14465261" y="7597264"/>
            <a:ext cx="1740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different</a:t>
            </a:r>
            <a:endParaRPr sz="2500">
              <a:latin typeface="Courier New"/>
              <a:cs typeface="Courier New"/>
            </a:endParaRPr>
          </a:p>
        </p:txBody>
      </p:sp>
      <p:sp>
        <p:nvSpPr>
          <p:cNvPr id="37" name="object 37"/>
          <p:cNvSpPr txBox="1"/>
          <p:nvPr/>
        </p:nvSpPr>
        <p:spPr>
          <a:xfrm>
            <a:off x="2939934" y="8102089"/>
            <a:ext cx="1740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standards</a:t>
            </a:r>
            <a:endParaRPr sz="2500">
              <a:latin typeface="Courier New"/>
              <a:cs typeface="Courier New"/>
            </a:endParaRPr>
          </a:p>
        </p:txBody>
      </p:sp>
      <p:sp>
        <p:nvSpPr>
          <p:cNvPr id="38" name="object 38"/>
          <p:cNvSpPr txBox="1"/>
          <p:nvPr/>
        </p:nvSpPr>
        <p:spPr>
          <a:xfrm>
            <a:off x="4844947" y="8102089"/>
            <a:ext cx="6693534" cy="342900"/>
          </a:xfrm>
          <a:prstGeom prst="rect">
            <a:avLst/>
          </a:prstGeom>
        </p:spPr>
        <p:txBody>
          <a:bodyPr vert="horz" wrap="square" lIns="0" tIns="0" rIns="0" bIns="0" rtlCol="0">
            <a:spAutoFit/>
          </a:bodyPr>
          <a:lstStyle/>
          <a:p>
            <a:pPr marL="12700">
              <a:lnSpc>
                <a:spcPct val="100000"/>
              </a:lnSpc>
              <a:tabLst>
                <a:tab pos="583565" algn="l"/>
                <a:tab pos="1345565" algn="l"/>
                <a:tab pos="3060065" algn="l"/>
                <a:tab pos="4393565" algn="l"/>
                <a:tab pos="4965065" algn="l"/>
                <a:tab pos="5917565" algn="l"/>
              </a:tabLst>
            </a:pPr>
            <a:r>
              <a:rPr sz="2500" dirty="0">
                <a:latin typeface="Courier New"/>
                <a:cs typeface="Courier New"/>
              </a:rPr>
              <a:t>of	the	business	hotels	in	this	busy</a:t>
            </a:r>
            <a:endParaRPr sz="2500">
              <a:latin typeface="Courier New"/>
              <a:cs typeface="Courier New"/>
            </a:endParaRPr>
          </a:p>
        </p:txBody>
      </p:sp>
      <p:sp>
        <p:nvSpPr>
          <p:cNvPr id="39" name="object 39"/>
          <p:cNvSpPr txBox="1"/>
          <p:nvPr/>
        </p:nvSpPr>
        <p:spPr>
          <a:xfrm>
            <a:off x="11702988" y="8102089"/>
            <a:ext cx="3645535" cy="342900"/>
          </a:xfrm>
          <a:prstGeom prst="rect">
            <a:avLst/>
          </a:prstGeom>
        </p:spPr>
        <p:txBody>
          <a:bodyPr vert="horz" wrap="square" lIns="0" tIns="0" rIns="0" bIns="0" rtlCol="0">
            <a:spAutoFit/>
          </a:bodyPr>
          <a:lstStyle/>
          <a:p>
            <a:pPr marL="12700">
              <a:lnSpc>
                <a:spcPct val="100000"/>
              </a:lnSpc>
              <a:tabLst>
                <a:tab pos="1917064" algn="l"/>
                <a:tab pos="3441065" algn="l"/>
              </a:tabLst>
            </a:pPr>
            <a:r>
              <a:rPr sz="2500" dirty="0">
                <a:latin typeface="Courier New"/>
                <a:cs typeface="Courier New"/>
              </a:rPr>
              <a:t>location,	perhaps	a</a:t>
            </a:r>
            <a:endParaRPr sz="2500">
              <a:latin typeface="Courier New"/>
              <a:cs typeface="Courier New"/>
            </a:endParaRPr>
          </a:p>
        </p:txBody>
      </p:sp>
      <p:sp>
        <p:nvSpPr>
          <p:cNvPr id="40" name="object 40"/>
          <p:cNvSpPr txBox="1"/>
          <p:nvPr/>
        </p:nvSpPr>
        <p:spPr>
          <a:xfrm>
            <a:off x="2082684" y="8606914"/>
            <a:ext cx="2312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conventional</a:t>
            </a:r>
            <a:endParaRPr sz="2500">
              <a:latin typeface="Courier New"/>
              <a:cs typeface="Courier New"/>
            </a:endParaRPr>
          </a:p>
        </p:txBody>
      </p:sp>
      <p:sp>
        <p:nvSpPr>
          <p:cNvPr id="41" name="object 41"/>
          <p:cNvSpPr txBox="1"/>
          <p:nvPr/>
        </p:nvSpPr>
        <p:spPr>
          <a:xfrm>
            <a:off x="4559200" y="8606914"/>
            <a:ext cx="5169535" cy="342900"/>
          </a:xfrm>
          <a:prstGeom prst="rect">
            <a:avLst/>
          </a:prstGeom>
        </p:spPr>
        <p:txBody>
          <a:bodyPr vert="horz" wrap="square" lIns="0" tIns="0" rIns="0" bIns="0" rtlCol="0">
            <a:spAutoFit/>
          </a:bodyPr>
          <a:lstStyle/>
          <a:p>
            <a:pPr marL="12700">
              <a:lnSpc>
                <a:spcPct val="100000"/>
              </a:lnSpc>
              <a:tabLst>
                <a:tab pos="1155065" algn="l"/>
                <a:tab pos="2107565" algn="l"/>
                <a:tab pos="4203065" algn="l"/>
              </a:tabLst>
            </a:pPr>
            <a:r>
              <a:rPr sz="2500" dirty="0">
                <a:latin typeface="Courier New"/>
                <a:cs typeface="Courier New"/>
              </a:rPr>
              <a:t>hotel	with	reasonable	rates</a:t>
            </a:r>
            <a:endParaRPr sz="2500">
              <a:latin typeface="Courier New"/>
              <a:cs typeface="Courier New"/>
            </a:endParaRPr>
          </a:p>
        </p:txBody>
      </p:sp>
      <p:sp>
        <p:nvSpPr>
          <p:cNvPr id="42" name="object 42"/>
          <p:cNvSpPr txBox="1"/>
          <p:nvPr/>
        </p:nvSpPr>
        <p:spPr>
          <a:xfrm>
            <a:off x="9893233" y="8606914"/>
            <a:ext cx="3455035" cy="342900"/>
          </a:xfrm>
          <a:prstGeom prst="rect">
            <a:avLst/>
          </a:prstGeom>
        </p:spPr>
        <p:txBody>
          <a:bodyPr vert="horz" wrap="square" lIns="0" tIns="0" rIns="0" bIns="0" rtlCol="0">
            <a:spAutoFit/>
          </a:bodyPr>
          <a:lstStyle/>
          <a:p>
            <a:pPr marL="12700">
              <a:lnSpc>
                <a:spcPct val="100000"/>
              </a:lnSpc>
              <a:tabLst>
                <a:tab pos="774065" algn="l"/>
                <a:tab pos="2298065" algn="l"/>
              </a:tabLst>
            </a:pPr>
            <a:r>
              <a:rPr sz="2500" dirty="0">
                <a:latin typeface="Courier New"/>
                <a:cs typeface="Courier New"/>
              </a:rPr>
              <a:t>for	working	people</a:t>
            </a:r>
            <a:endParaRPr sz="2500">
              <a:latin typeface="Courier New"/>
              <a:cs typeface="Courier New"/>
            </a:endParaRPr>
          </a:p>
        </p:txBody>
      </p:sp>
      <p:sp>
        <p:nvSpPr>
          <p:cNvPr id="43" name="object 43"/>
          <p:cNvSpPr txBox="1"/>
          <p:nvPr/>
        </p:nvSpPr>
        <p:spPr>
          <a:xfrm>
            <a:off x="13512755" y="8606914"/>
            <a:ext cx="2693035" cy="342900"/>
          </a:xfrm>
          <a:prstGeom prst="rect">
            <a:avLst/>
          </a:prstGeom>
        </p:spPr>
        <p:txBody>
          <a:bodyPr vert="horz" wrap="square" lIns="0" tIns="0" rIns="0" bIns="0" rtlCol="0">
            <a:spAutoFit/>
          </a:bodyPr>
          <a:lstStyle/>
          <a:p>
            <a:pPr marL="12700">
              <a:lnSpc>
                <a:spcPct val="100000"/>
              </a:lnSpc>
              <a:tabLst>
                <a:tab pos="583565" algn="l"/>
                <a:tab pos="2298065" algn="l"/>
              </a:tabLst>
            </a:pPr>
            <a:r>
              <a:rPr sz="2500" dirty="0">
                <a:latin typeface="Courier New"/>
                <a:cs typeface="Courier New"/>
              </a:rPr>
              <a:t>is	required	in</a:t>
            </a:r>
            <a:endParaRPr sz="2500">
              <a:latin typeface="Courier New"/>
              <a:cs typeface="Courier New"/>
            </a:endParaRPr>
          </a:p>
        </p:txBody>
      </p:sp>
      <p:sp>
        <p:nvSpPr>
          <p:cNvPr id="44" name="object 44"/>
          <p:cNvSpPr txBox="1"/>
          <p:nvPr/>
        </p:nvSpPr>
        <p:spPr>
          <a:xfrm>
            <a:off x="7702433" y="9111739"/>
            <a:ext cx="2693035" cy="342900"/>
          </a:xfrm>
          <a:prstGeom prst="rect">
            <a:avLst/>
          </a:prstGeom>
        </p:spPr>
        <p:txBody>
          <a:bodyPr vert="horz" wrap="square" lIns="0" tIns="0" rIns="0" bIns="0" rtlCol="0">
            <a:spAutoFit/>
          </a:bodyPr>
          <a:lstStyle/>
          <a:p>
            <a:pPr marL="12700">
              <a:lnSpc>
                <a:spcPct val="100000"/>
              </a:lnSpc>
              <a:tabLst>
                <a:tab pos="964565" algn="l"/>
              </a:tabLst>
            </a:pPr>
            <a:r>
              <a:rPr sz="2500" dirty="0">
                <a:latin typeface="Courier New"/>
                <a:cs typeface="Courier New"/>
              </a:rPr>
              <a:t>this	instance.</a:t>
            </a:r>
            <a:endParaRPr sz="2500">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5325" y="243230"/>
            <a:ext cx="4577715" cy="723900"/>
          </a:xfrm>
          <a:prstGeom prst="rect">
            <a:avLst/>
          </a:prstGeom>
        </p:spPr>
        <p:txBody>
          <a:bodyPr vert="horz" wrap="square" lIns="0" tIns="0" rIns="0" bIns="0" rtlCol="0">
            <a:spAutoFit/>
          </a:bodyPr>
          <a:lstStyle/>
          <a:p>
            <a:pPr marL="12700">
              <a:lnSpc>
                <a:spcPct val="100000"/>
              </a:lnSpc>
              <a:tabLst>
                <a:tab pos="601980" algn="l"/>
                <a:tab pos="1208405" algn="l"/>
                <a:tab pos="1841500" algn="l"/>
                <a:tab pos="2439670" algn="l"/>
                <a:tab pos="3067050" algn="l"/>
                <a:tab pos="3696970" algn="l"/>
                <a:tab pos="4303395" algn="l"/>
              </a:tabLst>
            </a:pPr>
            <a:r>
              <a:rPr sz="5500" spc="-1480" dirty="0">
                <a:latin typeface="Arial"/>
                <a:cs typeface="Arial"/>
              </a:rPr>
              <a:t>F	</a:t>
            </a:r>
            <a:r>
              <a:rPr sz="5500" spc="-1655" dirty="0">
                <a:latin typeface="Arial"/>
                <a:cs typeface="Arial"/>
              </a:rPr>
              <a:t>E	</a:t>
            </a:r>
            <a:r>
              <a:rPr sz="5500" spc="-1435" dirty="0">
                <a:latin typeface="Arial"/>
                <a:cs typeface="Arial"/>
              </a:rPr>
              <a:t>A	</a:t>
            </a:r>
            <a:r>
              <a:rPr sz="5500" spc="-1415" dirty="0">
                <a:latin typeface="Arial"/>
                <a:cs typeface="Arial"/>
              </a:rPr>
              <a:t>T	</a:t>
            </a:r>
            <a:r>
              <a:rPr sz="5500" spc="-1789" dirty="0">
                <a:latin typeface="Arial"/>
                <a:cs typeface="Arial"/>
              </a:rPr>
              <a:t>U	R	</a:t>
            </a:r>
            <a:r>
              <a:rPr sz="5500" spc="-1655" dirty="0">
                <a:latin typeface="Arial"/>
                <a:cs typeface="Arial"/>
              </a:rPr>
              <a:t>E	</a:t>
            </a:r>
            <a:r>
              <a:rPr sz="5500" spc="-1614" dirty="0">
                <a:latin typeface="Arial"/>
                <a:cs typeface="Arial"/>
              </a:rPr>
              <a:t>S</a:t>
            </a:r>
            <a:endParaRPr sz="5500">
              <a:latin typeface="Arial"/>
              <a:cs typeface="Arial"/>
            </a:endParaRPr>
          </a:p>
        </p:txBody>
      </p:sp>
      <p:sp>
        <p:nvSpPr>
          <p:cNvPr id="3" name="object 3"/>
          <p:cNvSpPr/>
          <p:nvPr/>
        </p:nvSpPr>
        <p:spPr>
          <a:xfrm>
            <a:off x="8615884" y="93270"/>
            <a:ext cx="9672115" cy="101937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203334" y="1957756"/>
            <a:ext cx="200025" cy="200025"/>
          </a:xfrm>
          <a:custGeom>
            <a:avLst/>
            <a:gdLst/>
            <a:ahLst/>
            <a:cxnLst/>
            <a:rect l="l" t="t" r="r" b="b"/>
            <a:pathLst>
              <a:path w="200025" h="200025">
                <a:moveTo>
                  <a:pt x="106579" y="200024"/>
                </a:moveTo>
                <a:lnTo>
                  <a:pt x="93445" y="200024"/>
                </a:lnTo>
                <a:lnTo>
                  <a:pt x="86941" y="199384"/>
                </a:lnTo>
                <a:lnTo>
                  <a:pt x="49908" y="186818"/>
                </a:lnTo>
                <a:lnTo>
                  <a:pt x="20503" y="161036"/>
                </a:lnTo>
                <a:lnTo>
                  <a:pt x="3202" y="125964"/>
                </a:lnTo>
                <a:lnTo>
                  <a:pt x="0" y="106579"/>
                </a:lnTo>
                <a:lnTo>
                  <a:pt x="0" y="93445"/>
                </a:lnTo>
                <a:lnTo>
                  <a:pt x="10125" y="55672"/>
                </a:lnTo>
                <a:lnTo>
                  <a:pt x="33936" y="24649"/>
                </a:lnTo>
                <a:lnTo>
                  <a:pt x="67806" y="5099"/>
                </a:lnTo>
                <a:lnTo>
                  <a:pt x="93445" y="0"/>
                </a:lnTo>
                <a:lnTo>
                  <a:pt x="106579" y="0"/>
                </a:lnTo>
                <a:lnTo>
                  <a:pt x="144352" y="10126"/>
                </a:lnTo>
                <a:lnTo>
                  <a:pt x="175375" y="33936"/>
                </a:lnTo>
                <a:lnTo>
                  <a:pt x="194925" y="67806"/>
                </a:lnTo>
                <a:lnTo>
                  <a:pt x="200024" y="93445"/>
                </a:lnTo>
                <a:lnTo>
                  <a:pt x="200024" y="106579"/>
                </a:lnTo>
                <a:lnTo>
                  <a:pt x="189898" y="144352"/>
                </a:lnTo>
                <a:lnTo>
                  <a:pt x="166088" y="175375"/>
                </a:lnTo>
                <a:lnTo>
                  <a:pt x="132218" y="194924"/>
                </a:lnTo>
                <a:lnTo>
                  <a:pt x="106579" y="200024"/>
                </a:lnTo>
                <a:close/>
              </a:path>
            </a:pathLst>
          </a:custGeom>
          <a:solidFill>
            <a:srgbClr val="000000"/>
          </a:solidFill>
        </p:spPr>
        <p:txBody>
          <a:bodyPr wrap="square" lIns="0" tIns="0" rIns="0" bIns="0" rtlCol="0"/>
          <a:lstStyle/>
          <a:p>
            <a:endParaRPr/>
          </a:p>
        </p:txBody>
      </p:sp>
      <p:sp>
        <p:nvSpPr>
          <p:cNvPr id="5" name="object 5"/>
          <p:cNvSpPr txBox="1"/>
          <p:nvPr/>
        </p:nvSpPr>
        <p:spPr>
          <a:xfrm>
            <a:off x="2657359" y="1795788"/>
            <a:ext cx="8256905" cy="596900"/>
          </a:xfrm>
          <a:prstGeom prst="rect">
            <a:avLst/>
          </a:prstGeom>
        </p:spPr>
        <p:txBody>
          <a:bodyPr vert="horz" wrap="square" lIns="0" tIns="0" rIns="0" bIns="0" rtlCol="0">
            <a:spAutoFit/>
          </a:bodyPr>
          <a:lstStyle/>
          <a:p>
            <a:pPr marL="12700">
              <a:lnSpc>
                <a:spcPct val="100000"/>
              </a:lnSpc>
            </a:pPr>
            <a:r>
              <a:rPr sz="4500" dirty="0">
                <a:latin typeface="Courier New"/>
                <a:cs typeface="Courier New"/>
              </a:rPr>
              <a:t>Multiple payment methods</a:t>
            </a:r>
            <a:endParaRPr sz="4500">
              <a:latin typeface="Courier New"/>
              <a:cs typeface="Courier New"/>
            </a:endParaRPr>
          </a:p>
        </p:txBody>
      </p:sp>
      <p:sp>
        <p:nvSpPr>
          <p:cNvPr id="6" name="object 6"/>
          <p:cNvSpPr/>
          <p:nvPr/>
        </p:nvSpPr>
        <p:spPr>
          <a:xfrm>
            <a:off x="2203334" y="3376981"/>
            <a:ext cx="200025" cy="200025"/>
          </a:xfrm>
          <a:custGeom>
            <a:avLst/>
            <a:gdLst/>
            <a:ahLst/>
            <a:cxnLst/>
            <a:rect l="l" t="t" r="r" b="b"/>
            <a:pathLst>
              <a:path w="200025" h="200025">
                <a:moveTo>
                  <a:pt x="106579" y="200024"/>
                </a:moveTo>
                <a:lnTo>
                  <a:pt x="93445" y="200024"/>
                </a:lnTo>
                <a:lnTo>
                  <a:pt x="86941" y="199384"/>
                </a:lnTo>
                <a:lnTo>
                  <a:pt x="49908" y="186818"/>
                </a:lnTo>
                <a:lnTo>
                  <a:pt x="20503" y="161036"/>
                </a:lnTo>
                <a:lnTo>
                  <a:pt x="3202" y="125964"/>
                </a:lnTo>
                <a:lnTo>
                  <a:pt x="0" y="106579"/>
                </a:lnTo>
                <a:lnTo>
                  <a:pt x="0" y="93445"/>
                </a:lnTo>
                <a:lnTo>
                  <a:pt x="10125" y="55672"/>
                </a:lnTo>
                <a:lnTo>
                  <a:pt x="33936" y="24649"/>
                </a:lnTo>
                <a:lnTo>
                  <a:pt x="67806" y="5099"/>
                </a:lnTo>
                <a:lnTo>
                  <a:pt x="93445" y="0"/>
                </a:lnTo>
                <a:lnTo>
                  <a:pt x="106579" y="0"/>
                </a:lnTo>
                <a:lnTo>
                  <a:pt x="144352" y="10125"/>
                </a:lnTo>
                <a:lnTo>
                  <a:pt x="175375" y="33936"/>
                </a:lnTo>
                <a:lnTo>
                  <a:pt x="194925" y="67805"/>
                </a:lnTo>
                <a:lnTo>
                  <a:pt x="200024" y="93445"/>
                </a:lnTo>
                <a:lnTo>
                  <a:pt x="200024" y="106579"/>
                </a:lnTo>
                <a:lnTo>
                  <a:pt x="189898" y="144352"/>
                </a:lnTo>
                <a:lnTo>
                  <a:pt x="166088" y="175375"/>
                </a:lnTo>
                <a:lnTo>
                  <a:pt x="132218" y="194924"/>
                </a:lnTo>
                <a:lnTo>
                  <a:pt x="106579" y="200024"/>
                </a:lnTo>
                <a:close/>
              </a:path>
            </a:pathLst>
          </a:custGeom>
          <a:solidFill>
            <a:srgbClr val="000000"/>
          </a:solidFill>
        </p:spPr>
        <p:txBody>
          <a:bodyPr wrap="square" lIns="0" tIns="0" rIns="0" bIns="0" rtlCol="0"/>
          <a:lstStyle/>
          <a:p>
            <a:endParaRPr/>
          </a:p>
        </p:txBody>
      </p:sp>
      <p:sp>
        <p:nvSpPr>
          <p:cNvPr id="7" name="object 7"/>
          <p:cNvSpPr/>
          <p:nvPr/>
        </p:nvSpPr>
        <p:spPr>
          <a:xfrm>
            <a:off x="2203334" y="4796206"/>
            <a:ext cx="200025" cy="200025"/>
          </a:xfrm>
          <a:custGeom>
            <a:avLst/>
            <a:gdLst/>
            <a:ahLst/>
            <a:cxnLst/>
            <a:rect l="l" t="t" r="r" b="b"/>
            <a:pathLst>
              <a:path w="200025" h="200025">
                <a:moveTo>
                  <a:pt x="106579" y="200024"/>
                </a:moveTo>
                <a:lnTo>
                  <a:pt x="93445" y="200024"/>
                </a:lnTo>
                <a:lnTo>
                  <a:pt x="86941" y="199384"/>
                </a:lnTo>
                <a:lnTo>
                  <a:pt x="49908" y="186817"/>
                </a:lnTo>
                <a:lnTo>
                  <a:pt x="20503" y="161036"/>
                </a:lnTo>
                <a:lnTo>
                  <a:pt x="3202" y="125964"/>
                </a:lnTo>
                <a:lnTo>
                  <a:pt x="0" y="106579"/>
                </a:lnTo>
                <a:lnTo>
                  <a:pt x="0" y="93445"/>
                </a:lnTo>
                <a:lnTo>
                  <a:pt x="10125" y="55672"/>
                </a:lnTo>
                <a:lnTo>
                  <a:pt x="33936" y="24649"/>
                </a:lnTo>
                <a:lnTo>
                  <a:pt x="67806" y="5099"/>
                </a:lnTo>
                <a:lnTo>
                  <a:pt x="93445" y="0"/>
                </a:lnTo>
                <a:lnTo>
                  <a:pt x="106579" y="0"/>
                </a:lnTo>
                <a:lnTo>
                  <a:pt x="144352" y="10125"/>
                </a:lnTo>
                <a:lnTo>
                  <a:pt x="175375" y="33936"/>
                </a:lnTo>
                <a:lnTo>
                  <a:pt x="194925" y="67805"/>
                </a:lnTo>
                <a:lnTo>
                  <a:pt x="200024" y="93445"/>
                </a:lnTo>
                <a:lnTo>
                  <a:pt x="200024" y="106579"/>
                </a:lnTo>
                <a:lnTo>
                  <a:pt x="189898" y="144351"/>
                </a:lnTo>
                <a:lnTo>
                  <a:pt x="166088" y="175375"/>
                </a:lnTo>
                <a:lnTo>
                  <a:pt x="132218" y="194924"/>
                </a:lnTo>
                <a:lnTo>
                  <a:pt x="106579" y="200024"/>
                </a:lnTo>
                <a:close/>
              </a:path>
            </a:pathLst>
          </a:custGeom>
          <a:solidFill>
            <a:srgbClr val="000000"/>
          </a:solidFill>
        </p:spPr>
        <p:txBody>
          <a:bodyPr wrap="square" lIns="0" tIns="0" rIns="0" bIns="0" rtlCol="0"/>
          <a:lstStyle/>
          <a:p>
            <a:endParaRPr/>
          </a:p>
        </p:txBody>
      </p:sp>
      <p:sp>
        <p:nvSpPr>
          <p:cNvPr id="8" name="object 8"/>
          <p:cNvSpPr/>
          <p:nvPr/>
        </p:nvSpPr>
        <p:spPr>
          <a:xfrm>
            <a:off x="565054" y="5512733"/>
            <a:ext cx="3381374" cy="4105294"/>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1685809" y="2607221"/>
            <a:ext cx="8598535" cy="2624455"/>
          </a:xfrm>
          <a:prstGeom prst="rect">
            <a:avLst/>
          </a:prstGeom>
        </p:spPr>
        <p:txBody>
          <a:bodyPr vert="horz" wrap="square" lIns="0" tIns="0" rIns="0" bIns="0" rtlCol="0">
            <a:spAutoFit/>
          </a:bodyPr>
          <a:lstStyle/>
          <a:p>
            <a:pPr marL="202565">
              <a:lnSpc>
                <a:spcPct val="100000"/>
              </a:lnSpc>
              <a:tabLst>
                <a:tab pos="2107565" algn="l"/>
                <a:tab pos="2869565" algn="l"/>
                <a:tab pos="3631565" algn="l"/>
                <a:tab pos="5155565" algn="l"/>
                <a:tab pos="5917565" algn="l"/>
                <a:tab pos="7251065" algn="l"/>
              </a:tabLst>
            </a:pPr>
            <a:r>
              <a:rPr sz="2500" dirty="0">
                <a:latin typeface="Courier New"/>
                <a:cs typeface="Courier New"/>
              </a:rPr>
              <a:t>Customers	can	pay	through	the	online	process</a:t>
            </a:r>
            <a:endParaRPr sz="2500">
              <a:latin typeface="Courier New"/>
              <a:cs typeface="Courier New"/>
            </a:endParaRPr>
          </a:p>
          <a:p>
            <a:pPr marL="983615">
              <a:lnSpc>
                <a:spcPct val="100000"/>
              </a:lnSpc>
              <a:spcBef>
                <a:spcPts val="1375"/>
              </a:spcBef>
            </a:pPr>
            <a:r>
              <a:rPr sz="4500" dirty="0">
                <a:latin typeface="Courier New"/>
                <a:cs typeface="Courier New"/>
              </a:rPr>
              <a:t>Discounts</a:t>
            </a:r>
            <a:endParaRPr sz="4500">
              <a:latin typeface="Courier New"/>
              <a:cs typeface="Courier New"/>
            </a:endParaRPr>
          </a:p>
          <a:p>
            <a:pPr marL="12700">
              <a:lnSpc>
                <a:spcPct val="100000"/>
              </a:lnSpc>
              <a:spcBef>
                <a:spcPts val="1400"/>
              </a:spcBef>
              <a:tabLst>
                <a:tab pos="1726564" algn="l"/>
                <a:tab pos="2869565" algn="l"/>
                <a:tab pos="3631565" algn="l"/>
                <a:tab pos="4965065" algn="l"/>
                <a:tab pos="6679565" algn="l"/>
                <a:tab pos="7441565" algn="l"/>
              </a:tabLst>
            </a:pPr>
            <a:r>
              <a:rPr sz="2500" dirty="0">
                <a:latin typeface="Courier New"/>
                <a:cs typeface="Courier New"/>
              </a:rPr>
              <a:t>Members,	PWDs,	and	senior	citizens	can	easily</a:t>
            </a:r>
            <a:endParaRPr sz="2500">
              <a:latin typeface="Courier New"/>
              <a:cs typeface="Courier New"/>
            </a:endParaRPr>
          </a:p>
          <a:p>
            <a:pPr marL="983615">
              <a:lnSpc>
                <a:spcPct val="100000"/>
              </a:lnSpc>
              <a:spcBef>
                <a:spcPts val="1375"/>
              </a:spcBef>
            </a:pPr>
            <a:r>
              <a:rPr sz="4500" dirty="0">
                <a:latin typeface="Courier New"/>
                <a:cs typeface="Courier New"/>
              </a:rPr>
              <a:t>Announcements</a:t>
            </a:r>
            <a:endParaRPr sz="4500">
              <a:latin typeface="Courier New"/>
              <a:cs typeface="Courier New"/>
            </a:endParaRPr>
          </a:p>
        </p:txBody>
      </p:sp>
      <p:sp>
        <p:nvSpPr>
          <p:cNvPr id="10" name="object 10"/>
          <p:cNvSpPr txBox="1"/>
          <p:nvPr/>
        </p:nvSpPr>
        <p:spPr>
          <a:xfrm>
            <a:off x="1685809" y="5950496"/>
            <a:ext cx="9360535" cy="1762125"/>
          </a:xfrm>
          <a:prstGeom prst="rect">
            <a:avLst/>
          </a:prstGeom>
        </p:spPr>
        <p:txBody>
          <a:bodyPr vert="horz" wrap="square" lIns="0" tIns="0" rIns="0" bIns="0" rtlCol="0">
            <a:spAutoFit/>
          </a:bodyPr>
          <a:lstStyle/>
          <a:p>
            <a:pPr marL="12700">
              <a:lnSpc>
                <a:spcPct val="100000"/>
              </a:lnSpc>
              <a:tabLst>
                <a:tab pos="1726564" algn="l"/>
                <a:tab pos="2679065" algn="l"/>
                <a:tab pos="3441065" algn="l"/>
                <a:tab pos="5346065" algn="l"/>
                <a:tab pos="6298565" algn="l"/>
                <a:tab pos="7060565" algn="l"/>
                <a:tab pos="8204200" algn="l"/>
              </a:tabLst>
            </a:pPr>
            <a:r>
              <a:rPr sz="2500" dirty="0">
                <a:latin typeface="Courier New"/>
                <a:cs typeface="Courier New"/>
              </a:rPr>
              <a:t>example,	they	can	advertise	that	the	hotel	offers</a:t>
            </a:r>
            <a:endParaRPr sz="2500">
              <a:latin typeface="Courier New"/>
              <a:cs typeface="Courier New"/>
            </a:endParaRPr>
          </a:p>
          <a:p>
            <a:pPr marL="983615">
              <a:lnSpc>
                <a:spcPct val="100000"/>
              </a:lnSpc>
              <a:spcBef>
                <a:spcPts val="1375"/>
              </a:spcBef>
            </a:pPr>
            <a:r>
              <a:rPr sz="4500" dirty="0">
                <a:latin typeface="Courier New"/>
                <a:cs typeface="Courier New"/>
              </a:rPr>
              <a:t>Browse rooms</a:t>
            </a:r>
            <a:endParaRPr sz="4500">
              <a:latin typeface="Courier New"/>
              <a:cs typeface="Courier New"/>
            </a:endParaRPr>
          </a:p>
          <a:p>
            <a:pPr marL="202565">
              <a:lnSpc>
                <a:spcPct val="100000"/>
              </a:lnSpc>
              <a:spcBef>
                <a:spcPts val="1400"/>
              </a:spcBef>
              <a:tabLst>
                <a:tab pos="2107565" algn="l"/>
                <a:tab pos="2869565" algn="l"/>
                <a:tab pos="3631565" algn="l"/>
                <a:tab pos="5536565" algn="l"/>
                <a:tab pos="6679565" algn="l"/>
                <a:tab pos="7441565" algn="l"/>
                <a:tab pos="8394700" algn="l"/>
              </a:tabLst>
            </a:pPr>
            <a:r>
              <a:rPr sz="2500" dirty="0">
                <a:latin typeface="Courier New"/>
                <a:cs typeface="Courier New"/>
              </a:rPr>
              <a:t>Customers	can	see	available	rooms	and	view	them.</a:t>
            </a:r>
            <a:endParaRPr sz="2500">
              <a:latin typeface="Courier New"/>
              <a:cs typeface="Courier New"/>
            </a:endParaRPr>
          </a:p>
        </p:txBody>
      </p:sp>
      <p:sp>
        <p:nvSpPr>
          <p:cNvPr id="11" name="object 11"/>
          <p:cNvSpPr txBox="1"/>
          <p:nvPr/>
        </p:nvSpPr>
        <p:spPr>
          <a:xfrm>
            <a:off x="10448862" y="2607221"/>
            <a:ext cx="2121535" cy="342900"/>
          </a:xfrm>
          <a:prstGeom prst="rect">
            <a:avLst/>
          </a:prstGeom>
        </p:spPr>
        <p:txBody>
          <a:bodyPr vert="horz" wrap="square" lIns="0" tIns="0" rIns="0" bIns="0" rtlCol="0">
            <a:spAutoFit/>
          </a:bodyPr>
          <a:lstStyle/>
          <a:p>
            <a:pPr marL="12700">
              <a:lnSpc>
                <a:spcPct val="100000"/>
              </a:lnSpc>
              <a:tabLst>
                <a:tab pos="583565" algn="l"/>
                <a:tab pos="1155065" algn="l"/>
              </a:tabLst>
            </a:pPr>
            <a:r>
              <a:rPr sz="2500" dirty="0">
                <a:latin typeface="Courier New"/>
                <a:cs typeface="Courier New"/>
              </a:rPr>
              <a:t>or	on	their</a:t>
            </a:r>
            <a:endParaRPr sz="2500">
              <a:latin typeface="Courier New"/>
              <a:cs typeface="Courier New"/>
            </a:endParaRPr>
          </a:p>
        </p:txBody>
      </p:sp>
      <p:sp>
        <p:nvSpPr>
          <p:cNvPr id="12" name="object 12"/>
          <p:cNvSpPr txBox="1"/>
          <p:nvPr/>
        </p:nvSpPr>
        <p:spPr>
          <a:xfrm>
            <a:off x="12734877" y="2607221"/>
            <a:ext cx="1550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arrival.</a:t>
            </a:r>
            <a:endParaRPr sz="2500">
              <a:latin typeface="Courier New"/>
              <a:cs typeface="Courier New"/>
            </a:endParaRPr>
          </a:p>
        </p:txBody>
      </p:sp>
      <p:sp>
        <p:nvSpPr>
          <p:cNvPr id="13" name="object 13"/>
          <p:cNvSpPr txBox="1"/>
          <p:nvPr/>
        </p:nvSpPr>
        <p:spPr>
          <a:xfrm>
            <a:off x="10448864" y="4026446"/>
            <a:ext cx="9785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apply</a:t>
            </a:r>
            <a:endParaRPr sz="2500">
              <a:latin typeface="Courier New"/>
              <a:cs typeface="Courier New"/>
            </a:endParaRPr>
          </a:p>
        </p:txBody>
      </p:sp>
      <p:sp>
        <p:nvSpPr>
          <p:cNvPr id="14" name="object 14"/>
          <p:cNvSpPr txBox="1"/>
          <p:nvPr/>
        </p:nvSpPr>
        <p:spPr>
          <a:xfrm>
            <a:off x="11591871" y="4026446"/>
            <a:ext cx="1931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discounts.</a:t>
            </a:r>
            <a:endParaRPr sz="2500">
              <a:latin typeface="Courier New"/>
              <a:cs typeface="Courier New"/>
            </a:endParaRPr>
          </a:p>
        </p:txBody>
      </p:sp>
      <p:sp>
        <p:nvSpPr>
          <p:cNvPr id="15" name="object 15"/>
          <p:cNvSpPr txBox="1"/>
          <p:nvPr/>
        </p:nvSpPr>
        <p:spPr>
          <a:xfrm>
            <a:off x="1876309" y="5445671"/>
            <a:ext cx="9360535" cy="342900"/>
          </a:xfrm>
          <a:prstGeom prst="rect">
            <a:avLst/>
          </a:prstGeom>
        </p:spPr>
        <p:txBody>
          <a:bodyPr vert="horz" wrap="square" lIns="0" tIns="0" rIns="0" bIns="0" rtlCol="0">
            <a:spAutoFit/>
          </a:bodyPr>
          <a:lstStyle/>
          <a:p>
            <a:pPr marL="12700">
              <a:lnSpc>
                <a:spcPct val="100000"/>
              </a:lnSpc>
              <a:tabLst>
                <a:tab pos="1155065" algn="l"/>
                <a:tab pos="3250565" algn="l"/>
                <a:tab pos="4012565" algn="l"/>
                <a:tab pos="5346065" algn="l"/>
                <a:tab pos="6108065" algn="l"/>
                <a:tab pos="8013065" algn="l"/>
              </a:tabLst>
            </a:pPr>
            <a:r>
              <a:rPr sz="2500" dirty="0">
                <a:latin typeface="Courier New"/>
                <a:cs typeface="Courier New"/>
              </a:rPr>
              <a:t>Hotel	management	can	adjust	the	displayed	bonuses</a:t>
            </a:r>
            <a:endParaRPr sz="2500">
              <a:latin typeface="Courier New"/>
              <a:cs typeface="Courier New"/>
            </a:endParaRPr>
          </a:p>
        </p:txBody>
      </p:sp>
      <p:sp>
        <p:nvSpPr>
          <p:cNvPr id="16" name="object 16"/>
          <p:cNvSpPr txBox="1"/>
          <p:nvPr/>
        </p:nvSpPr>
        <p:spPr>
          <a:xfrm>
            <a:off x="11401369" y="5445671"/>
            <a:ext cx="4407535" cy="342900"/>
          </a:xfrm>
          <a:prstGeom prst="rect">
            <a:avLst/>
          </a:prstGeom>
        </p:spPr>
        <p:txBody>
          <a:bodyPr vert="horz" wrap="square" lIns="0" tIns="0" rIns="0" bIns="0" rtlCol="0">
            <a:spAutoFit/>
          </a:bodyPr>
          <a:lstStyle/>
          <a:p>
            <a:pPr marL="12700">
              <a:lnSpc>
                <a:spcPct val="100000"/>
              </a:lnSpc>
              <a:tabLst>
                <a:tab pos="583565" algn="l"/>
                <a:tab pos="1345565" algn="l"/>
                <a:tab pos="3822065" algn="l"/>
              </a:tabLst>
            </a:pPr>
            <a:r>
              <a:rPr sz="2500" dirty="0">
                <a:latin typeface="Courier New"/>
                <a:cs typeface="Courier New"/>
              </a:rPr>
              <a:t>in	the	application.	For</a:t>
            </a:r>
            <a:endParaRPr sz="2500">
              <a:latin typeface="Courier New"/>
              <a:cs typeface="Courier New"/>
            </a:endParaRPr>
          </a:p>
        </p:txBody>
      </p:sp>
      <p:sp>
        <p:nvSpPr>
          <p:cNvPr id="17" name="object 17"/>
          <p:cNvSpPr txBox="1"/>
          <p:nvPr/>
        </p:nvSpPr>
        <p:spPr>
          <a:xfrm>
            <a:off x="11210869" y="5950496"/>
            <a:ext cx="788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free</a:t>
            </a:r>
            <a:endParaRPr sz="2500">
              <a:latin typeface="Courier New"/>
              <a:cs typeface="Courier New"/>
            </a:endParaRPr>
          </a:p>
        </p:txBody>
      </p:sp>
      <p:sp>
        <p:nvSpPr>
          <p:cNvPr id="18" name="object 18"/>
          <p:cNvSpPr txBox="1"/>
          <p:nvPr/>
        </p:nvSpPr>
        <p:spPr>
          <a:xfrm>
            <a:off x="12163375" y="5950496"/>
            <a:ext cx="1931035" cy="342900"/>
          </a:xfrm>
          <a:prstGeom prst="rect">
            <a:avLst/>
          </a:prstGeom>
        </p:spPr>
        <p:txBody>
          <a:bodyPr vert="horz" wrap="square" lIns="0" tIns="0" rIns="0" bIns="0" rtlCol="0">
            <a:spAutoFit/>
          </a:bodyPr>
          <a:lstStyle/>
          <a:p>
            <a:pPr marL="12700">
              <a:lnSpc>
                <a:spcPct val="100000"/>
              </a:lnSpc>
            </a:pPr>
            <a:r>
              <a:rPr sz="2500" dirty="0">
                <a:latin typeface="Courier New"/>
                <a:cs typeface="Courier New"/>
              </a:rPr>
              <a:t>breakfast.</a:t>
            </a:r>
            <a:endParaRPr sz="2500">
              <a:latin typeface="Courier New"/>
              <a:cs typeface="Courier New"/>
            </a:endParaRPr>
          </a:p>
        </p:txBody>
      </p:sp>
      <p:sp>
        <p:nvSpPr>
          <p:cNvPr id="19" name="object 19"/>
          <p:cNvSpPr/>
          <p:nvPr/>
        </p:nvSpPr>
        <p:spPr>
          <a:xfrm>
            <a:off x="13880019" y="1031766"/>
            <a:ext cx="3381374" cy="410529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633</Words>
  <Application>Microsoft Office PowerPoint</Application>
  <PresentationFormat>Custom</PresentationFormat>
  <Paragraphs>92</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Bahnschrift SemiCondensed</vt:lpstr>
      <vt:lpstr>Calibri</vt:lpstr>
      <vt:lpstr>Courier New</vt:lpstr>
      <vt:lpstr>Monotype Corsiva</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1 - Art Appreciation.</dc:title>
  <dc:creator>Roxanne Banez</dc:creator>
  <cp:keywords>DAFApQmCG_c,BAESLEydXIE</cp:keywords>
  <cp:lastModifiedBy>Jean Carlo San Juan</cp:lastModifiedBy>
  <cp:revision>2</cp:revision>
  <dcterms:created xsi:type="dcterms:W3CDTF">2022-09-02T19:44:37Z</dcterms:created>
  <dcterms:modified xsi:type="dcterms:W3CDTF">2022-09-02T11:53:58Z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2022-09-02T00:00:00Z</vt:filetime>
  </property>
  <property fmtid="{D5CDD505-2E9C-101B-9397-08002B2CF9AE}" pid="3" name="LastSaved">
    <vt:filetime>2022-09-02T00:00:00Z</vt:filetime>
  </property>
</Properties>
</file>